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31"/>
  </p:notesMasterIdLst>
  <p:sldIdLst>
    <p:sldId id="257" r:id="rId2"/>
    <p:sldId id="622" r:id="rId3"/>
    <p:sldId id="623" r:id="rId4"/>
    <p:sldId id="377" r:id="rId5"/>
    <p:sldId id="314" r:id="rId6"/>
    <p:sldId id="315" r:id="rId7"/>
    <p:sldId id="316" r:id="rId8"/>
    <p:sldId id="624" r:id="rId9"/>
    <p:sldId id="312" r:id="rId10"/>
    <p:sldId id="319" r:id="rId11"/>
    <p:sldId id="320" r:id="rId12"/>
    <p:sldId id="321" r:id="rId13"/>
    <p:sldId id="350" r:id="rId14"/>
    <p:sldId id="385" r:id="rId15"/>
    <p:sldId id="387" r:id="rId16"/>
    <p:sldId id="386" r:id="rId17"/>
    <p:sldId id="317" r:id="rId18"/>
    <p:sldId id="318" r:id="rId19"/>
    <p:sldId id="322" r:id="rId20"/>
    <p:sldId id="323" r:id="rId21"/>
    <p:sldId id="324" r:id="rId22"/>
    <p:sldId id="325" r:id="rId23"/>
    <p:sldId id="326" r:id="rId24"/>
    <p:sldId id="327" r:id="rId25"/>
    <p:sldId id="328" r:id="rId26"/>
    <p:sldId id="329" r:id="rId27"/>
    <p:sldId id="330" r:id="rId28"/>
    <p:sldId id="331" r:id="rId29"/>
    <p:sldId id="6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38"/>
    <p:restoredTop sz="94830"/>
  </p:normalViewPr>
  <p:slideViewPr>
    <p:cSldViewPr snapToGrid="0" snapToObjects="1">
      <p:cViewPr varScale="1">
        <p:scale>
          <a:sx n="89" d="100"/>
          <a:sy n="89" d="100"/>
        </p:scale>
        <p:origin x="18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5"/>
          <a:stretch>
            <a:fillRect/>
          </a:stretch>
        </p:blipFill>
        <p:spPr>
          <a:xfrm>
            <a:off x="4194112" y="470660"/>
            <a:ext cx="3803776" cy="2689100"/>
          </a:xfrm>
          <a:prstGeom prst="rect">
            <a:avLst/>
          </a:prstGeom>
        </p:spPr>
      </p:pic>
      <p:pic>
        <p:nvPicPr>
          <p:cNvPr id="13" name="Picture 12">
            <a:extLst>
              <a:ext uri="{FF2B5EF4-FFF2-40B4-BE49-F238E27FC236}">
                <a16:creationId xmlns:a16="http://schemas.microsoft.com/office/drawing/2014/main" id="{25353DC9-6419-0C4D-92DA-7779587C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5" name="Group 14">
            <a:extLst>
              <a:ext uri="{FF2B5EF4-FFF2-40B4-BE49-F238E27FC236}">
                <a16:creationId xmlns:a16="http://schemas.microsoft.com/office/drawing/2014/main" id="{936C282B-2DC8-0C4D-A2BD-A7793C3F1C7D}"/>
              </a:ext>
            </a:extLst>
          </p:cNvPr>
          <p:cNvGrpSpPr>
            <a:grpSpLocks noChangeAspect="1"/>
          </p:cNvGrpSpPr>
          <p:nvPr/>
        </p:nvGrpSpPr>
        <p:grpSpPr>
          <a:xfrm>
            <a:off x="457200" y="6400800"/>
            <a:ext cx="487418" cy="274320"/>
            <a:chOff x="8442646" y="6356350"/>
            <a:chExt cx="482609" cy="274320"/>
          </a:xfrm>
        </p:grpSpPr>
        <p:pic>
          <p:nvPicPr>
            <p:cNvPr id="16" name="Picture 15" descr="iacs.png">
              <a:extLst>
                <a:ext uri="{FF2B5EF4-FFF2-40B4-BE49-F238E27FC236}">
                  <a16:creationId xmlns:a16="http://schemas.microsoft.com/office/drawing/2014/main" id="{359D76BA-4756-B543-AB2E-9711025A51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a:extLst>
                <a:ext uri="{FF2B5EF4-FFF2-40B4-BE49-F238E27FC236}">
                  <a16:creationId xmlns:a16="http://schemas.microsoft.com/office/drawing/2014/main" id="{CEA9405C-CCAF-E641-B4B8-6B81C29843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9" name="Picture 18">
            <a:extLst>
              <a:ext uri="{FF2B5EF4-FFF2-40B4-BE49-F238E27FC236}">
                <a16:creationId xmlns:a16="http://schemas.microsoft.com/office/drawing/2014/main" id="{215DD222-190E-C24D-B6DC-9CCAAEE06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20" name="Group 19">
            <a:extLst>
              <a:ext uri="{FF2B5EF4-FFF2-40B4-BE49-F238E27FC236}">
                <a16:creationId xmlns:a16="http://schemas.microsoft.com/office/drawing/2014/main" id="{6E3FF81F-3676-1E47-9C6A-1193B8C5C2F1}"/>
              </a:ext>
            </a:extLst>
          </p:cNvPr>
          <p:cNvGrpSpPr>
            <a:grpSpLocks noChangeAspect="1"/>
          </p:cNvGrpSpPr>
          <p:nvPr/>
        </p:nvGrpSpPr>
        <p:grpSpPr>
          <a:xfrm>
            <a:off x="457200" y="6400800"/>
            <a:ext cx="487418" cy="274320"/>
            <a:chOff x="8442646" y="6356350"/>
            <a:chExt cx="482609" cy="274320"/>
          </a:xfrm>
        </p:grpSpPr>
        <p:pic>
          <p:nvPicPr>
            <p:cNvPr id="21" name="Picture 20" descr="iacs.png">
              <a:extLst>
                <a:ext uri="{FF2B5EF4-FFF2-40B4-BE49-F238E27FC236}">
                  <a16:creationId xmlns:a16="http://schemas.microsoft.com/office/drawing/2014/main" id="{A75DE9F9-E572-294B-AED3-AF9F117283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a:extLst>
                <a:ext uri="{FF2B5EF4-FFF2-40B4-BE49-F238E27FC236}">
                  <a16:creationId xmlns:a16="http://schemas.microsoft.com/office/drawing/2014/main" id="{4E5E182E-73F3-6243-AC68-4DA694E90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4" name="Picture 23">
            <a:extLst>
              <a:ext uri="{FF2B5EF4-FFF2-40B4-BE49-F238E27FC236}">
                <a16:creationId xmlns:a16="http://schemas.microsoft.com/office/drawing/2014/main" id="{BA407A3A-1A34-CF4A-A1C2-DF39D416D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pic>
        <p:nvPicPr>
          <p:cNvPr id="26" name="Picture 25">
            <a:extLst>
              <a:ext uri="{FF2B5EF4-FFF2-40B4-BE49-F238E27FC236}">
                <a16:creationId xmlns:a16="http://schemas.microsoft.com/office/drawing/2014/main" id="{55A0FFE6-8AB1-C348-B3F5-29FAC7066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spTree>
    <p:extLst>
      <p:ext uri="{BB962C8B-B14F-4D97-AF65-F5344CB8AC3E}">
        <p14:creationId xmlns:p14="http://schemas.microsoft.com/office/powerpoint/2010/main" val="358037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Gradient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1438"/>
            <a:ext cx="12192000" cy="56896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5244A01-ED6E-D54A-A627-C2C8A51566DF}"/>
                  </a:ext>
                </a:extLst>
              </p:cNvPr>
              <p:cNvSpPr/>
              <p:nvPr/>
            </p:nvSpPr>
            <p:spPr>
              <a:xfrm>
                <a:off x="5004414" y="1102943"/>
                <a:ext cx="3065647" cy="476990"/>
              </a:xfrm>
              <a:prstGeom prst="rect">
                <a:avLst/>
              </a:prstGeom>
              <a:solidFill>
                <a:srgbClr val="F9F9F9"/>
              </a:solidFill>
              <a:ln w="38100">
                <a:solidFill>
                  <a:schemeClr val="accent1">
                    <a:shade val="95000"/>
                    <a:satMod val="105000"/>
                  </a:schemeClr>
                </a:solidFill>
              </a:ln>
            </p:spPr>
            <p:txBody>
              <a:bodyPr wrap="none">
                <a:spAutoFit/>
              </a:bodyPr>
              <a:lstStyle/>
              <a:p>
                <a:r>
                  <a:rPr lang="en-US" sz="2400" dirty="0"/>
                  <a:t>Fit a simple model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charset="0"/>
                            <a:ea typeface="Cambria Math" panose="02040503050406030204" pitchFamily="18" charset="0"/>
                          </a:rPr>
                          <m:t>𝑇</m:t>
                        </m:r>
                      </m:e>
                      <m:sup>
                        <m:r>
                          <a:rPr lang="en-US" sz="2400" i="1">
                            <a:latin typeface="Cambria Math" charset="0"/>
                            <a:ea typeface="Cambria Math" panose="02040503050406030204" pitchFamily="18" charset="0"/>
                          </a:rPr>
                          <m:t>(0)</m:t>
                        </m:r>
                      </m:sup>
                    </m:sSup>
                  </m:oMath>
                </a14:m>
                <a:endParaRPr lang="en-US" sz="2400" dirty="0"/>
              </a:p>
            </p:txBody>
          </p:sp>
        </mc:Choice>
        <mc:Fallback>
          <p:sp>
            <p:nvSpPr>
              <p:cNvPr id="4" name="Rectangle 3">
                <a:extLst>
                  <a:ext uri="{FF2B5EF4-FFF2-40B4-BE49-F238E27FC236}">
                    <a16:creationId xmlns:a16="http://schemas.microsoft.com/office/drawing/2014/main" id="{65244A01-ED6E-D54A-A627-C2C8A51566DF}"/>
                  </a:ext>
                </a:extLst>
              </p:cNvPr>
              <p:cNvSpPr>
                <a:spLocks noRot="1" noChangeAspect="1" noMove="1" noResize="1" noEditPoints="1" noAdjustHandles="1" noChangeArrowheads="1" noChangeShapeType="1" noTextEdit="1"/>
              </p:cNvSpPr>
              <p:nvPr/>
            </p:nvSpPr>
            <p:spPr>
              <a:xfrm>
                <a:off x="5004414" y="1102943"/>
                <a:ext cx="3065647" cy="476990"/>
              </a:xfrm>
              <a:prstGeom prst="rect">
                <a:avLst/>
              </a:prstGeom>
              <a:blipFill>
                <a:blip r:embed="rId3"/>
                <a:stretch>
                  <a:fillRect l="-2449" t="-2439" b="-24390"/>
                </a:stretch>
              </a:blipFill>
              <a:ln w="38100">
                <a:solidFill>
                  <a:schemeClr val="accent1">
                    <a:shade val="95000"/>
                    <a:satMod val="10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1959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441450"/>
            <a:ext cx="12192000" cy="5689600"/>
          </a:xfrm>
          <a:prstGeom prst="rect">
            <a:avLst/>
          </a:prstGeom>
        </p:spPr>
      </p:pic>
      <p:sp>
        <p:nvSpPr>
          <p:cNvPr id="4" name="Rectangle 3">
            <a:extLst>
              <a:ext uri="{FF2B5EF4-FFF2-40B4-BE49-F238E27FC236}">
                <a16:creationId xmlns:a16="http://schemas.microsoft.com/office/drawing/2014/main" id="{919FCDF9-1DCA-644D-A77B-444FCA33DA7F}"/>
              </a:ext>
            </a:extLst>
          </p:cNvPr>
          <p:cNvSpPr/>
          <p:nvPr/>
        </p:nvSpPr>
        <p:spPr>
          <a:xfrm>
            <a:off x="3661949" y="1210617"/>
            <a:ext cx="5367751" cy="461665"/>
          </a:xfrm>
          <a:prstGeom prst="rect">
            <a:avLst/>
          </a:prstGeom>
          <a:solidFill>
            <a:srgbClr val="F9F9F9"/>
          </a:solidFill>
          <a:ln w="38100">
            <a:solidFill>
              <a:schemeClr val="accent1">
                <a:shade val="95000"/>
                <a:satMod val="105000"/>
              </a:schemeClr>
            </a:solidFill>
          </a:ln>
        </p:spPr>
        <p:txBody>
          <a:bodyPr wrap="none">
            <a:spAutoFit/>
          </a:bodyPr>
          <a:lstStyle/>
          <a:p>
            <a:r>
              <a:rPr lang="en-US" sz="2400" dirty="0"/>
              <a:t>Compute the residuals {</a:t>
            </a:r>
            <a:r>
              <a:rPr lang="en-US" sz="2400" i="1" dirty="0"/>
              <a:t>r</a:t>
            </a:r>
            <a:r>
              <a:rPr lang="en-US" sz="2400" baseline="-25000" dirty="0"/>
              <a:t>1</a:t>
            </a:r>
            <a:r>
              <a:rPr lang="en-US" sz="2400" dirty="0"/>
              <a:t> , . . . , </a:t>
            </a:r>
            <a:r>
              <a:rPr lang="en-US" sz="2400" i="1" dirty="0" err="1"/>
              <a:t>r</a:t>
            </a:r>
            <a:r>
              <a:rPr lang="en-US" sz="2400" i="1" baseline="-25000" dirty="0" err="1"/>
              <a:t>N</a:t>
            </a:r>
            <a:r>
              <a:rPr lang="en-US" sz="2400" dirty="0"/>
              <a:t> } for </a:t>
            </a:r>
            <a:r>
              <a:rPr lang="en-US" sz="2400" i="1" dirty="0"/>
              <a:t>T</a:t>
            </a:r>
            <a:r>
              <a:rPr lang="en-US" sz="2400" dirty="0"/>
              <a:t>. </a:t>
            </a:r>
          </a:p>
        </p:txBody>
      </p:sp>
    </p:spTree>
    <p:extLst>
      <p:ext uri="{BB962C8B-B14F-4D97-AF65-F5344CB8AC3E}">
        <p14:creationId xmlns:p14="http://schemas.microsoft.com/office/powerpoint/2010/main" val="3311130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1570779"/>
            <a:ext cx="12192000" cy="5689600"/>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915AE83-867F-EB45-ADB2-12929E677955}"/>
                  </a:ext>
                </a:extLst>
              </p:cNvPr>
              <p:cNvSpPr/>
              <p:nvPr/>
            </p:nvSpPr>
            <p:spPr>
              <a:xfrm>
                <a:off x="3490911" y="1151074"/>
                <a:ext cx="6096000" cy="461665"/>
              </a:xfrm>
              <a:prstGeom prst="rect">
                <a:avLst/>
              </a:prstGeom>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a:spAutoFit/>
              </a:bodyPr>
              <a:lstStyle/>
              <a:p>
                <a:pPr algn="ctr">
                  <a:spcAft>
                    <a:spcPts val="600"/>
                  </a:spcAft>
                </a:pPr>
                <a:r>
                  <a:rPr lang="en-US" sz="2400" dirty="0"/>
                  <a:t>train usin: </a:t>
                </a:r>
                <a14:m>
                  <m:oMath xmlns:m="http://schemas.openxmlformats.org/officeDocument/2006/math">
                    <m:r>
                      <m:rPr>
                        <m:lit/>
                      </m:rPr>
                      <a:rPr lang="en-US" sz="2400" i="1">
                        <a:latin typeface="Cambria Math"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 </m:t>
                        </m:r>
                        <m:sSub>
                          <m:sSubPr>
                            <m:ctrlPr>
                              <a:rPr lang="en-US" sz="2400" i="1">
                                <a:solidFill>
                                  <a:schemeClr val="tx2">
                                    <a:lumMod val="60000"/>
                                    <a:lumOff val="40000"/>
                                  </a:schemeClr>
                                </a:solidFill>
                                <a:latin typeface="Cambria Math" panose="02040503050406030204" pitchFamily="18" charset="0"/>
                              </a:rPr>
                            </m:ctrlPr>
                          </m:sSubPr>
                          <m:e>
                            <m:r>
                              <a:rPr lang="en-US" sz="2400" i="1">
                                <a:solidFill>
                                  <a:schemeClr val="tx2">
                                    <a:lumMod val="60000"/>
                                    <a:lumOff val="40000"/>
                                  </a:schemeClr>
                                </a:solidFill>
                                <a:latin typeface="Cambria Math" charset="0"/>
                              </a:rPr>
                              <m:t>𝑟</m:t>
                            </m:r>
                          </m:e>
                          <m:sub>
                            <m:r>
                              <a:rPr lang="en-US" sz="2400" i="1">
                                <a:solidFill>
                                  <a:schemeClr val="tx2">
                                    <a:lumMod val="60000"/>
                                    <a:lumOff val="40000"/>
                                  </a:schemeClr>
                                </a:solidFill>
                                <a:latin typeface="Cambria Math" charset="0"/>
                              </a:rPr>
                              <m:t>1</m:t>
                            </m:r>
                          </m:sub>
                        </m:sSub>
                      </m:e>
                    </m:d>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𝑁</m:t>
                        </m:r>
                      </m:sub>
                    </m:sSub>
                    <m:r>
                      <a:rPr lang="en-US" sz="2400" i="1">
                        <a:latin typeface="Cambria Math" charset="0"/>
                      </a:rPr>
                      <m:t>,</m:t>
                    </m:r>
                    <m:sSub>
                      <m:sSubPr>
                        <m:ctrlPr>
                          <a:rPr lang="en-US" sz="2400" i="1">
                            <a:solidFill>
                              <a:schemeClr val="tx2">
                                <a:lumMod val="60000"/>
                                <a:lumOff val="40000"/>
                              </a:schemeClr>
                            </a:solidFill>
                            <a:latin typeface="Cambria Math" panose="02040503050406030204" pitchFamily="18" charset="0"/>
                          </a:rPr>
                        </m:ctrlPr>
                      </m:sSubPr>
                      <m:e>
                        <m:r>
                          <a:rPr lang="en-US" sz="2400" i="1">
                            <a:solidFill>
                              <a:schemeClr val="tx2">
                                <a:lumMod val="60000"/>
                                <a:lumOff val="40000"/>
                              </a:schemeClr>
                            </a:solidFill>
                            <a:latin typeface="Cambria Math" charset="0"/>
                          </a:rPr>
                          <m:t>𝑟</m:t>
                        </m:r>
                      </m:e>
                      <m:sub>
                        <m:r>
                          <a:rPr lang="en-US" sz="2400" i="1">
                            <a:solidFill>
                              <a:schemeClr val="tx2">
                                <a:lumMod val="60000"/>
                                <a:lumOff val="40000"/>
                              </a:schemeClr>
                            </a:solidFill>
                            <a:latin typeface="Cambria Math" charset="0"/>
                          </a:rPr>
                          <m:t>𝑁</m:t>
                        </m:r>
                      </m:sub>
                    </m:sSub>
                    <m:r>
                      <a:rPr lang="en-US" sz="2400" i="1">
                        <a:latin typeface="Cambria Math" charset="0"/>
                      </a:rPr>
                      <m:t>)</m:t>
                    </m:r>
                    <m:r>
                      <m:rPr>
                        <m:lit/>
                      </m:rPr>
                      <a:rPr lang="en-US" sz="2400" i="1">
                        <a:latin typeface="Cambria Math" charset="0"/>
                      </a:rPr>
                      <m:t>}</m:t>
                    </m:r>
                  </m:oMath>
                </a14:m>
                <a:r>
                  <a:rPr lang="en-US" sz="2400" dirty="0"/>
                  <a:t> </a:t>
                </a:r>
              </a:p>
            </p:txBody>
          </p:sp>
        </mc:Choice>
        <mc:Fallback>
          <p:sp>
            <p:nvSpPr>
              <p:cNvPr id="3" name="Rectangle 2">
                <a:extLst>
                  <a:ext uri="{FF2B5EF4-FFF2-40B4-BE49-F238E27FC236}">
                    <a16:creationId xmlns:a16="http://schemas.microsoft.com/office/drawing/2014/main" id="{2915AE83-867F-EB45-ADB2-12929E677955}"/>
                  </a:ext>
                </a:extLst>
              </p:cNvPr>
              <p:cNvSpPr>
                <a:spLocks noRot="1" noChangeAspect="1" noMove="1" noResize="1" noEditPoints="1" noAdjustHandles="1" noChangeArrowheads="1" noChangeShapeType="1" noTextEdit="1"/>
              </p:cNvSpPr>
              <p:nvPr/>
            </p:nvSpPr>
            <p:spPr>
              <a:xfrm>
                <a:off x="3490911" y="1151074"/>
                <a:ext cx="6096000" cy="461665"/>
              </a:xfrm>
              <a:prstGeom prst="rect">
                <a:avLst/>
              </a:prstGeom>
              <a:blipFill>
                <a:blip r:embed="rId3"/>
                <a:stretch>
                  <a:fillRect t="-2381" b="-19048"/>
                </a:stretch>
              </a:blipFill>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907261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1411288"/>
            <a:ext cx="12192000" cy="56896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73CBD4D-0574-2748-B393-5BAE76A3EDB5}"/>
                  </a:ext>
                </a:extLst>
              </p:cNvPr>
              <p:cNvSpPr/>
              <p:nvPr/>
            </p:nvSpPr>
            <p:spPr>
              <a:xfrm>
                <a:off x="4841009" y="1172793"/>
                <a:ext cx="2509982" cy="476990"/>
              </a:xfrm>
              <a:prstGeom prst="rect">
                <a:avLst/>
              </a:prstGeom>
              <a:noFill/>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wrap="none">
                <a:spAutoFit/>
              </a:bodyPr>
              <a:lstStyle/>
              <a:p>
                <a:r>
                  <a:rPr lang="en-US" sz="2400" dirty="0"/>
                  <a:t>Set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charset="0"/>
                            <a:ea typeface="Cambria Math" panose="02040503050406030204" pitchFamily="18" charset="0"/>
                          </a:rPr>
                          <m:t>𝑇</m:t>
                        </m:r>
                        <m:r>
                          <a:rPr lang="en-US" sz="2400" i="1">
                            <a:latin typeface="Cambria Math" charset="0"/>
                            <a:ea typeface="Cambria Math" panose="02040503050406030204" pitchFamily="18" charset="0"/>
                          </a:rPr>
                          <m:t>←</m:t>
                        </m:r>
                        <m:r>
                          <a:rPr lang="en-US" sz="2400" i="1">
                            <a:latin typeface="Cambria Math" charset="0"/>
                            <a:ea typeface="Cambria Math" panose="02040503050406030204" pitchFamily="18" charset="0"/>
                          </a:rPr>
                          <m:t>𝑇</m:t>
                        </m:r>
                        <m:r>
                          <a:rPr lang="en-US" sz="2400" i="1">
                            <a:latin typeface="Cambria Math" charset="0"/>
                            <a:ea typeface="Cambria Math" panose="02040503050406030204" pitchFamily="18" charset="0"/>
                          </a:rPr>
                          <m:t>+</m:t>
                        </m:r>
                        <m:r>
                          <a:rPr lang="en-US" sz="2400" i="1">
                            <a:latin typeface="Cambria Math" charset="0"/>
                            <a:ea typeface="Cambria Math" panose="02040503050406030204" pitchFamily="18" charset="0"/>
                          </a:rPr>
                          <m:t>𝜆</m:t>
                        </m:r>
                        <m:r>
                          <a:rPr lang="en-US" sz="2400" i="1">
                            <a:latin typeface="Cambria Math" charset="0"/>
                            <a:ea typeface="Cambria Math" panose="02040503050406030204" pitchFamily="18" charset="0"/>
                          </a:rPr>
                          <m:t>𝑇</m:t>
                        </m:r>
                      </m:e>
                      <m:sup>
                        <m:r>
                          <a:rPr lang="en-US" sz="2400" i="1">
                            <a:latin typeface="Cambria Math" charset="0"/>
                            <a:ea typeface="Cambria Math" panose="02040503050406030204" pitchFamily="18" charset="0"/>
                          </a:rPr>
                          <m:t>(1)</m:t>
                        </m:r>
                      </m:sup>
                    </m:sSup>
                  </m:oMath>
                </a14:m>
                <a:endParaRPr lang="en-US" sz="2400" dirty="0"/>
              </a:p>
            </p:txBody>
          </p:sp>
        </mc:Choice>
        <mc:Fallback>
          <p:sp>
            <p:nvSpPr>
              <p:cNvPr id="4" name="Rectangle 3">
                <a:extLst>
                  <a:ext uri="{FF2B5EF4-FFF2-40B4-BE49-F238E27FC236}">
                    <a16:creationId xmlns:a16="http://schemas.microsoft.com/office/drawing/2014/main" id="{973CBD4D-0574-2748-B393-5BAE76A3EDB5}"/>
                  </a:ext>
                </a:extLst>
              </p:cNvPr>
              <p:cNvSpPr>
                <a:spLocks noRot="1" noChangeAspect="1" noMove="1" noResize="1" noEditPoints="1" noAdjustHandles="1" noChangeArrowheads="1" noChangeShapeType="1" noTextEdit="1"/>
              </p:cNvSpPr>
              <p:nvPr/>
            </p:nvSpPr>
            <p:spPr>
              <a:xfrm>
                <a:off x="4841009" y="1172793"/>
                <a:ext cx="2509982" cy="476990"/>
              </a:xfrm>
              <a:prstGeom prst="rect">
                <a:avLst/>
              </a:prstGeom>
              <a:blipFill>
                <a:blip r:embed="rId3"/>
                <a:stretch>
                  <a:fillRect l="-2970" b="-21429"/>
                </a:stretch>
              </a:blipFill>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71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a:xfrm>
            <a:off x="349292" y="235581"/>
            <a:ext cx="11493416" cy="767276"/>
          </a:xfrm>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1225364"/>
            <a:ext cx="12192000" cy="56896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E17E5D-4D90-BE47-8EEA-84EFA90FC158}"/>
                  </a:ext>
                </a:extLst>
              </p:cNvPr>
              <p:cNvSpPr/>
              <p:nvPr/>
            </p:nvSpPr>
            <p:spPr>
              <a:xfrm>
                <a:off x="4951633" y="1002857"/>
                <a:ext cx="2603790" cy="473591"/>
              </a:xfrm>
              <a:prstGeom prst="rect">
                <a:avLst/>
              </a:prstGeom>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𝑛</m:t>
                          </m:r>
                        </m:sub>
                      </m:sSub>
                      <m:r>
                        <a:rPr lang="en-US" sz="2400" i="1">
                          <a:latin typeface="Cambria Math" charset="0"/>
                          <a:ea typeface="Cambria Math" charset="0"/>
                          <a:cs typeface="Cambria Math" charset="0"/>
                        </a:rPr>
                        <m:t>←</m:t>
                      </m:r>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𝑟</m:t>
                          </m:r>
                        </m:e>
                        <m:sub>
                          <m:r>
                            <a:rPr lang="en-US" sz="2400" i="1">
                              <a:latin typeface="Cambria Math" charset="0"/>
                              <a:ea typeface="Cambria Math" charset="0"/>
                              <a:cs typeface="Cambria Math" charset="0"/>
                            </a:rPr>
                            <m:t>𝑛</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𝜆</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𝑇</m:t>
                          </m:r>
                        </m:e>
                        <m:sup>
                          <m:r>
                            <a:rPr lang="en-US" sz="2400" i="1">
                              <a:latin typeface="Cambria Math" charset="0"/>
                              <a:ea typeface="Cambria Math" charset="0"/>
                              <a:cs typeface="Cambria Math" charset="0"/>
                            </a:rPr>
                            <m:t>𝑖</m:t>
                          </m:r>
                        </m:sup>
                      </m:sSup>
                      <m:d>
                        <m:dPr>
                          <m:ctrlPr>
                            <a:rPr lang="en-US" sz="2400" i="1">
                              <a:latin typeface="Cambria Math" panose="02040503050406030204" pitchFamily="18" charset="0"/>
                              <a:ea typeface="Cambria Math" charset="0"/>
                              <a:cs typeface="Cambria Math" charset="0"/>
                            </a:rPr>
                          </m:ctrlPr>
                        </m:dPr>
                        <m:e>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𝑥</m:t>
                              </m:r>
                            </m:e>
                            <m:sub>
                              <m:r>
                                <a:rPr lang="en-US" sz="2400" i="1">
                                  <a:latin typeface="Cambria Math" charset="0"/>
                                  <a:ea typeface="Cambria Math" charset="0"/>
                                  <a:cs typeface="Cambria Math" charset="0"/>
                                </a:rPr>
                                <m:t>𝑛</m:t>
                              </m:r>
                            </m:sub>
                          </m:sSub>
                        </m:e>
                      </m:d>
                    </m:oMath>
                  </m:oMathPara>
                </a14:m>
                <a:endParaRPr lang="en-US" sz="2400" dirty="0"/>
              </a:p>
            </p:txBody>
          </p:sp>
        </mc:Choice>
        <mc:Fallback>
          <p:sp>
            <p:nvSpPr>
              <p:cNvPr id="4" name="Rectangle 3">
                <a:extLst>
                  <a:ext uri="{FF2B5EF4-FFF2-40B4-BE49-F238E27FC236}">
                    <a16:creationId xmlns:a16="http://schemas.microsoft.com/office/drawing/2014/main" id="{01E17E5D-4D90-BE47-8EEA-84EFA90FC158}"/>
                  </a:ext>
                </a:extLst>
              </p:cNvPr>
              <p:cNvSpPr>
                <a:spLocks noRot="1" noChangeAspect="1" noMove="1" noResize="1" noEditPoints="1" noAdjustHandles="1" noChangeArrowheads="1" noChangeShapeType="1" noTextEdit="1"/>
              </p:cNvSpPr>
              <p:nvPr/>
            </p:nvSpPr>
            <p:spPr>
              <a:xfrm>
                <a:off x="4951633" y="1002857"/>
                <a:ext cx="2603790" cy="473591"/>
              </a:xfrm>
              <a:prstGeom prst="rect">
                <a:avLst/>
              </a:prstGeom>
              <a:blipFill>
                <a:blip r:embed="rId3"/>
                <a:stretch>
                  <a:fillRect/>
                </a:stretch>
              </a:blipFill>
              <a:ln w="50800">
                <a:solidFill>
                  <a:schemeClr val="accent1">
                    <a:shade val="95000"/>
                    <a:satMod val="105000"/>
                  </a:schemeClr>
                </a:solidFill>
                <a:extLst>
                  <a:ext uri="{C807C97D-BFC1-408E-A445-0C87EB9F89A2}">
                    <ask:lineSketchStyleProps xmlns:ask="http://schemas.microsoft.com/office/drawing/2018/sketchyshapes">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13094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pPr>
                  <a:spcAft>
                    <a:spcPts val="1800"/>
                  </a:spcAft>
                </a:pPr>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spcBef>
                    <a:spcPts val="624"/>
                  </a:spcBef>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pPr>
                  <a:spcBef>
                    <a:spcPts val="0"/>
                  </a:spcBef>
                </a:pPr>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a:t>
                </a:r>
                <a:r>
                  <a:rPr lang="en-US" sz="2400" dirty="0">
                    <a:solidFill>
                      <a:schemeClr val="tx2">
                        <a:lumMod val="60000"/>
                        <a:lumOff val="40000"/>
                      </a:schemeClr>
                    </a:solidFill>
                  </a:rPr>
                  <a:t>descend</a:t>
                </a:r>
                <a:r>
                  <a:rPr lang="en-US" sz="2400" dirty="0"/>
                  <a:t> through this optimization via an </a:t>
                </a:r>
                <a:r>
                  <a:rPr lang="en-US" sz="2400" dirty="0">
                    <a:solidFill>
                      <a:schemeClr val="tx2">
                        <a:lumMod val="60000"/>
                        <a:lumOff val="40000"/>
                      </a:schemeClr>
                    </a:solidFill>
                  </a:rPr>
                  <a:t>iterative</a:t>
                </a:r>
                <a:r>
                  <a:rPr lang="en-US" sz="2400" dirty="0"/>
                  <a:t> algorithm?</a:t>
                </a:r>
              </a:p>
              <a:p>
                <a:r>
                  <a:rPr lang="en-US" sz="2400" dirty="0"/>
                  <a:t>We need to formulate gradient boosting as a type of </a:t>
                </a:r>
                <a:r>
                  <a:rPr lang="en-US" sz="2400" b="1" i="1" dirty="0">
                    <a:solidFill>
                      <a:schemeClr val="tx2">
                        <a:lumMod val="60000"/>
                        <a:lumOff val="40000"/>
                      </a:schemeClr>
                    </a:solidFill>
                  </a:rPr>
                  <a:t>gradient</a:t>
                </a:r>
                <a:r>
                  <a:rPr lang="en-US" sz="2400" b="1" i="1" dirty="0"/>
                  <a:t> </a:t>
                </a:r>
                <a:r>
                  <a:rPr lang="en-US" sz="2400" b="1" i="1" dirty="0">
                    <a:solidFill>
                      <a:schemeClr val="tx2">
                        <a:lumMod val="60000"/>
                        <a:lumOff val="40000"/>
                      </a:schemeClr>
                    </a:solidFill>
                  </a:rPr>
                  <a:t>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b="-3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
        <p:nvSpPr>
          <p:cNvPr id="4" name="Rectangle 3">
            <a:extLst>
              <a:ext uri="{FF2B5EF4-FFF2-40B4-BE49-F238E27FC236}">
                <a16:creationId xmlns:a16="http://schemas.microsoft.com/office/drawing/2014/main" id="{EC0E20C2-4265-1B45-AE63-90FF229744C8}"/>
              </a:ext>
            </a:extLst>
          </p:cNvPr>
          <p:cNvSpPr/>
          <p:nvPr/>
        </p:nvSpPr>
        <p:spPr>
          <a:xfrm>
            <a:off x="4700588" y="2428875"/>
            <a:ext cx="2457450" cy="842963"/>
          </a:xfrm>
          <a:prstGeom prst="rect">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 (or loss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188819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(as discussed in lecture 5)</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98583-3622-614A-95F0-471A798A1224}"/>
              </a:ext>
            </a:extLst>
          </p:cNvPr>
          <p:cNvSpPr>
            <a:spLocks noGrp="1"/>
          </p:cNvSpPr>
          <p:nvPr>
            <p:ph type="sldNum" sz="quarter" idx="12"/>
          </p:nvPr>
        </p:nvSpPr>
        <p:spPr/>
        <p:txBody>
          <a:bodyPr/>
          <a:lstStyle/>
          <a:p>
            <a:fld id="{47445CB2-BF6F-6E49-AC61-7BDDE2E02F5B}" type="slidenum">
              <a:rPr lang="en-US" smtClean="0"/>
              <a:t>2</a:t>
            </a:fld>
            <a:endParaRPr lang="en-US" dirty="0"/>
          </a:p>
        </p:txBody>
      </p:sp>
      <p:pic>
        <p:nvPicPr>
          <p:cNvPr id="5" name="Picture 4">
            <a:extLst>
              <a:ext uri="{FF2B5EF4-FFF2-40B4-BE49-F238E27FC236}">
                <a16:creationId xmlns:a16="http://schemas.microsoft.com/office/drawing/2014/main" id="{E46FD5C3-138F-B749-8D60-F45531D32783}"/>
              </a:ext>
            </a:extLst>
          </p:cNvPr>
          <p:cNvPicPr>
            <a:picLocks noChangeAspect="1"/>
          </p:cNvPicPr>
          <p:nvPr/>
        </p:nvPicPr>
        <p:blipFill>
          <a:blip r:embed="rId2"/>
          <a:stretch>
            <a:fillRect/>
          </a:stretch>
        </p:blipFill>
        <p:spPr>
          <a:xfrm>
            <a:off x="2290762" y="2034268"/>
            <a:ext cx="7924800" cy="4000500"/>
          </a:xfrm>
          <a:custGeom>
            <a:avLst/>
            <a:gdLst>
              <a:gd name="connsiteX0" fmla="*/ 0 w 7924800"/>
              <a:gd name="connsiteY0" fmla="*/ 0 h 4000500"/>
              <a:gd name="connsiteX1" fmla="*/ 581152 w 7924800"/>
              <a:gd name="connsiteY1" fmla="*/ 0 h 4000500"/>
              <a:gd name="connsiteX2" fmla="*/ 1320800 w 7924800"/>
              <a:gd name="connsiteY2" fmla="*/ 0 h 4000500"/>
              <a:gd name="connsiteX3" fmla="*/ 1822704 w 7924800"/>
              <a:gd name="connsiteY3" fmla="*/ 0 h 4000500"/>
              <a:gd name="connsiteX4" fmla="*/ 2483104 w 7924800"/>
              <a:gd name="connsiteY4" fmla="*/ 0 h 4000500"/>
              <a:gd name="connsiteX5" fmla="*/ 3222752 w 7924800"/>
              <a:gd name="connsiteY5" fmla="*/ 0 h 4000500"/>
              <a:gd name="connsiteX6" fmla="*/ 3645408 w 7924800"/>
              <a:gd name="connsiteY6" fmla="*/ 0 h 4000500"/>
              <a:gd name="connsiteX7" fmla="*/ 4068064 w 7924800"/>
              <a:gd name="connsiteY7" fmla="*/ 0 h 4000500"/>
              <a:gd name="connsiteX8" fmla="*/ 4886960 w 7924800"/>
              <a:gd name="connsiteY8" fmla="*/ 0 h 4000500"/>
              <a:gd name="connsiteX9" fmla="*/ 5547360 w 7924800"/>
              <a:gd name="connsiteY9" fmla="*/ 0 h 4000500"/>
              <a:gd name="connsiteX10" fmla="*/ 5970016 w 7924800"/>
              <a:gd name="connsiteY10" fmla="*/ 0 h 4000500"/>
              <a:gd name="connsiteX11" fmla="*/ 6630416 w 7924800"/>
              <a:gd name="connsiteY11" fmla="*/ 0 h 4000500"/>
              <a:gd name="connsiteX12" fmla="*/ 7924800 w 7924800"/>
              <a:gd name="connsiteY12" fmla="*/ 0 h 4000500"/>
              <a:gd name="connsiteX13" fmla="*/ 7924800 w 7924800"/>
              <a:gd name="connsiteY13" fmla="*/ 626745 h 4000500"/>
              <a:gd name="connsiteX14" fmla="*/ 7924800 w 7924800"/>
              <a:gd name="connsiteY14" fmla="*/ 1293495 h 4000500"/>
              <a:gd name="connsiteX15" fmla="*/ 7924800 w 7924800"/>
              <a:gd name="connsiteY15" fmla="*/ 1840230 h 4000500"/>
              <a:gd name="connsiteX16" fmla="*/ 7924800 w 7924800"/>
              <a:gd name="connsiteY16" fmla="*/ 2586990 h 4000500"/>
              <a:gd name="connsiteX17" fmla="*/ 7924800 w 7924800"/>
              <a:gd name="connsiteY17" fmla="*/ 3253740 h 4000500"/>
              <a:gd name="connsiteX18" fmla="*/ 7924800 w 7924800"/>
              <a:gd name="connsiteY18" fmla="*/ 4000500 h 4000500"/>
              <a:gd name="connsiteX19" fmla="*/ 7343648 w 7924800"/>
              <a:gd name="connsiteY19" fmla="*/ 4000500 h 4000500"/>
              <a:gd name="connsiteX20" fmla="*/ 6841744 w 7924800"/>
              <a:gd name="connsiteY20" fmla="*/ 4000500 h 4000500"/>
              <a:gd name="connsiteX21" fmla="*/ 6022848 w 7924800"/>
              <a:gd name="connsiteY21" fmla="*/ 4000500 h 4000500"/>
              <a:gd name="connsiteX22" fmla="*/ 5362448 w 7924800"/>
              <a:gd name="connsiteY22" fmla="*/ 4000500 h 4000500"/>
              <a:gd name="connsiteX23" fmla="*/ 4939792 w 7924800"/>
              <a:gd name="connsiteY23" fmla="*/ 4000500 h 4000500"/>
              <a:gd name="connsiteX24" fmla="*/ 4279392 w 7924800"/>
              <a:gd name="connsiteY24" fmla="*/ 4000500 h 4000500"/>
              <a:gd name="connsiteX25" fmla="*/ 3698240 w 7924800"/>
              <a:gd name="connsiteY25" fmla="*/ 4000500 h 4000500"/>
              <a:gd name="connsiteX26" fmla="*/ 3117088 w 7924800"/>
              <a:gd name="connsiteY26" fmla="*/ 4000500 h 4000500"/>
              <a:gd name="connsiteX27" fmla="*/ 2535936 w 7924800"/>
              <a:gd name="connsiteY27" fmla="*/ 4000500 h 4000500"/>
              <a:gd name="connsiteX28" fmla="*/ 1954784 w 7924800"/>
              <a:gd name="connsiteY28" fmla="*/ 4000500 h 4000500"/>
              <a:gd name="connsiteX29" fmla="*/ 1215136 w 7924800"/>
              <a:gd name="connsiteY29" fmla="*/ 4000500 h 4000500"/>
              <a:gd name="connsiteX30" fmla="*/ 0 w 7924800"/>
              <a:gd name="connsiteY30" fmla="*/ 4000500 h 4000500"/>
              <a:gd name="connsiteX31" fmla="*/ 0 w 7924800"/>
              <a:gd name="connsiteY31" fmla="*/ 3453765 h 4000500"/>
              <a:gd name="connsiteX32" fmla="*/ 0 w 7924800"/>
              <a:gd name="connsiteY32" fmla="*/ 2827020 h 4000500"/>
              <a:gd name="connsiteX33" fmla="*/ 0 w 7924800"/>
              <a:gd name="connsiteY33" fmla="*/ 2120265 h 4000500"/>
              <a:gd name="connsiteX34" fmla="*/ 0 w 7924800"/>
              <a:gd name="connsiteY34" fmla="*/ 1373505 h 4000500"/>
              <a:gd name="connsiteX35" fmla="*/ 0 w 7924800"/>
              <a:gd name="connsiteY35" fmla="*/ 826770 h 4000500"/>
              <a:gd name="connsiteX36" fmla="*/ 0 w 7924800"/>
              <a:gd name="connsiteY36" fmla="*/ 0 h 400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4800" h="4000500" fill="none" extrusionOk="0">
                <a:moveTo>
                  <a:pt x="0" y="0"/>
                </a:moveTo>
                <a:cubicBezTo>
                  <a:pt x="210752" y="-22134"/>
                  <a:pt x="460159" y="-104"/>
                  <a:pt x="581152" y="0"/>
                </a:cubicBezTo>
                <a:cubicBezTo>
                  <a:pt x="702145" y="104"/>
                  <a:pt x="952838" y="-12092"/>
                  <a:pt x="1320800" y="0"/>
                </a:cubicBezTo>
                <a:cubicBezTo>
                  <a:pt x="1688762" y="12092"/>
                  <a:pt x="1623567" y="-18359"/>
                  <a:pt x="1822704" y="0"/>
                </a:cubicBezTo>
                <a:cubicBezTo>
                  <a:pt x="2021841" y="18359"/>
                  <a:pt x="2224604" y="-28498"/>
                  <a:pt x="2483104" y="0"/>
                </a:cubicBezTo>
                <a:cubicBezTo>
                  <a:pt x="2741604" y="28498"/>
                  <a:pt x="3055428" y="-1850"/>
                  <a:pt x="3222752" y="0"/>
                </a:cubicBezTo>
                <a:cubicBezTo>
                  <a:pt x="3390076" y="1850"/>
                  <a:pt x="3549521" y="16048"/>
                  <a:pt x="3645408" y="0"/>
                </a:cubicBezTo>
                <a:cubicBezTo>
                  <a:pt x="3741295" y="-16048"/>
                  <a:pt x="3920280" y="-20078"/>
                  <a:pt x="4068064" y="0"/>
                </a:cubicBezTo>
                <a:cubicBezTo>
                  <a:pt x="4215848" y="20078"/>
                  <a:pt x="4481592" y="-3393"/>
                  <a:pt x="4886960" y="0"/>
                </a:cubicBezTo>
                <a:cubicBezTo>
                  <a:pt x="5292328" y="3393"/>
                  <a:pt x="5249893" y="9801"/>
                  <a:pt x="5547360" y="0"/>
                </a:cubicBezTo>
                <a:cubicBezTo>
                  <a:pt x="5844827" y="-9801"/>
                  <a:pt x="5861913" y="-8290"/>
                  <a:pt x="5970016" y="0"/>
                </a:cubicBezTo>
                <a:cubicBezTo>
                  <a:pt x="6078119" y="8290"/>
                  <a:pt x="6387056" y="13798"/>
                  <a:pt x="6630416" y="0"/>
                </a:cubicBezTo>
                <a:cubicBezTo>
                  <a:pt x="6873776" y="-13798"/>
                  <a:pt x="7296077" y="34992"/>
                  <a:pt x="7924800" y="0"/>
                </a:cubicBezTo>
                <a:cubicBezTo>
                  <a:pt x="7929471" y="291413"/>
                  <a:pt x="7919311" y="398037"/>
                  <a:pt x="7924800" y="626745"/>
                </a:cubicBezTo>
                <a:cubicBezTo>
                  <a:pt x="7930289" y="855453"/>
                  <a:pt x="7942940" y="969221"/>
                  <a:pt x="7924800" y="1293495"/>
                </a:cubicBezTo>
                <a:cubicBezTo>
                  <a:pt x="7906661" y="1617769"/>
                  <a:pt x="7912902" y="1605994"/>
                  <a:pt x="7924800" y="1840230"/>
                </a:cubicBezTo>
                <a:cubicBezTo>
                  <a:pt x="7936698" y="2074466"/>
                  <a:pt x="7912615" y="2386308"/>
                  <a:pt x="7924800" y="2586990"/>
                </a:cubicBezTo>
                <a:cubicBezTo>
                  <a:pt x="7936985" y="2787672"/>
                  <a:pt x="7944793" y="3091587"/>
                  <a:pt x="7924800" y="3253740"/>
                </a:cubicBezTo>
                <a:cubicBezTo>
                  <a:pt x="7904808" y="3415893"/>
                  <a:pt x="7905074" y="3721618"/>
                  <a:pt x="7924800" y="4000500"/>
                </a:cubicBezTo>
                <a:cubicBezTo>
                  <a:pt x="7707477" y="4008814"/>
                  <a:pt x="7480030" y="4022962"/>
                  <a:pt x="7343648" y="4000500"/>
                </a:cubicBezTo>
                <a:cubicBezTo>
                  <a:pt x="7207266" y="3978038"/>
                  <a:pt x="7020664" y="3991533"/>
                  <a:pt x="6841744" y="4000500"/>
                </a:cubicBezTo>
                <a:cubicBezTo>
                  <a:pt x="6662824" y="4009467"/>
                  <a:pt x="6278352" y="4010284"/>
                  <a:pt x="6022848" y="4000500"/>
                </a:cubicBezTo>
                <a:cubicBezTo>
                  <a:pt x="5767344" y="3990716"/>
                  <a:pt x="5531035" y="3978925"/>
                  <a:pt x="5362448" y="4000500"/>
                </a:cubicBezTo>
                <a:cubicBezTo>
                  <a:pt x="5193861" y="4022075"/>
                  <a:pt x="5106759" y="3986992"/>
                  <a:pt x="4939792" y="4000500"/>
                </a:cubicBezTo>
                <a:cubicBezTo>
                  <a:pt x="4772825" y="4014008"/>
                  <a:pt x="4437749" y="3976048"/>
                  <a:pt x="4279392" y="4000500"/>
                </a:cubicBezTo>
                <a:cubicBezTo>
                  <a:pt x="4121035" y="4024952"/>
                  <a:pt x="3919357" y="3978291"/>
                  <a:pt x="3698240" y="4000500"/>
                </a:cubicBezTo>
                <a:cubicBezTo>
                  <a:pt x="3477123" y="4022709"/>
                  <a:pt x="3297972" y="4016924"/>
                  <a:pt x="3117088" y="4000500"/>
                </a:cubicBezTo>
                <a:cubicBezTo>
                  <a:pt x="2936204" y="3984076"/>
                  <a:pt x="2755967" y="4009671"/>
                  <a:pt x="2535936" y="4000500"/>
                </a:cubicBezTo>
                <a:cubicBezTo>
                  <a:pt x="2315905" y="3991329"/>
                  <a:pt x="2165293" y="4013843"/>
                  <a:pt x="1954784" y="4000500"/>
                </a:cubicBezTo>
                <a:cubicBezTo>
                  <a:pt x="1744275" y="3987157"/>
                  <a:pt x="1468156" y="3994954"/>
                  <a:pt x="1215136" y="4000500"/>
                </a:cubicBezTo>
                <a:cubicBezTo>
                  <a:pt x="962116" y="4006046"/>
                  <a:pt x="466944" y="3975940"/>
                  <a:pt x="0" y="4000500"/>
                </a:cubicBezTo>
                <a:cubicBezTo>
                  <a:pt x="-15284" y="3884840"/>
                  <a:pt x="10176" y="3635274"/>
                  <a:pt x="0" y="3453765"/>
                </a:cubicBezTo>
                <a:cubicBezTo>
                  <a:pt x="-10176" y="3272257"/>
                  <a:pt x="-23372" y="2993903"/>
                  <a:pt x="0" y="2827020"/>
                </a:cubicBezTo>
                <a:cubicBezTo>
                  <a:pt x="23372" y="2660137"/>
                  <a:pt x="25139" y="2449550"/>
                  <a:pt x="0" y="2120265"/>
                </a:cubicBezTo>
                <a:cubicBezTo>
                  <a:pt x="-25139" y="1790980"/>
                  <a:pt x="-28918" y="1531891"/>
                  <a:pt x="0" y="1373505"/>
                </a:cubicBezTo>
                <a:cubicBezTo>
                  <a:pt x="28918" y="1215119"/>
                  <a:pt x="-4257" y="1037473"/>
                  <a:pt x="0" y="826770"/>
                </a:cubicBezTo>
                <a:cubicBezTo>
                  <a:pt x="4257" y="616068"/>
                  <a:pt x="27345" y="342060"/>
                  <a:pt x="0" y="0"/>
                </a:cubicBezTo>
                <a:close/>
              </a:path>
              <a:path w="7924800" h="4000500" stroke="0" extrusionOk="0">
                <a:moveTo>
                  <a:pt x="0" y="0"/>
                </a:moveTo>
                <a:cubicBezTo>
                  <a:pt x="240606" y="-17365"/>
                  <a:pt x="351447" y="-3963"/>
                  <a:pt x="581152" y="0"/>
                </a:cubicBezTo>
                <a:cubicBezTo>
                  <a:pt x="810857" y="3963"/>
                  <a:pt x="899158" y="-11943"/>
                  <a:pt x="1003808" y="0"/>
                </a:cubicBezTo>
                <a:cubicBezTo>
                  <a:pt x="1108458" y="11943"/>
                  <a:pt x="1605802" y="22329"/>
                  <a:pt x="1822704" y="0"/>
                </a:cubicBezTo>
                <a:cubicBezTo>
                  <a:pt x="2039606" y="-22329"/>
                  <a:pt x="2226377" y="25674"/>
                  <a:pt x="2403856" y="0"/>
                </a:cubicBezTo>
                <a:cubicBezTo>
                  <a:pt x="2581335" y="-25674"/>
                  <a:pt x="2749569" y="18585"/>
                  <a:pt x="2985008" y="0"/>
                </a:cubicBezTo>
                <a:cubicBezTo>
                  <a:pt x="3220447" y="-18585"/>
                  <a:pt x="3588319" y="-38954"/>
                  <a:pt x="3803904" y="0"/>
                </a:cubicBezTo>
                <a:cubicBezTo>
                  <a:pt x="4019489" y="38954"/>
                  <a:pt x="4158218" y="-14748"/>
                  <a:pt x="4305808" y="0"/>
                </a:cubicBezTo>
                <a:cubicBezTo>
                  <a:pt x="4453398" y="14748"/>
                  <a:pt x="4798342" y="-22482"/>
                  <a:pt x="5124704" y="0"/>
                </a:cubicBezTo>
                <a:cubicBezTo>
                  <a:pt x="5451066" y="22482"/>
                  <a:pt x="5763588" y="-40770"/>
                  <a:pt x="5943600" y="0"/>
                </a:cubicBezTo>
                <a:cubicBezTo>
                  <a:pt x="6123612" y="40770"/>
                  <a:pt x="6315208" y="3521"/>
                  <a:pt x="6604000" y="0"/>
                </a:cubicBezTo>
                <a:cubicBezTo>
                  <a:pt x="6892792" y="-3521"/>
                  <a:pt x="7594282" y="-5011"/>
                  <a:pt x="7924800" y="0"/>
                </a:cubicBezTo>
                <a:cubicBezTo>
                  <a:pt x="7906962" y="203291"/>
                  <a:pt x="7894994" y="426258"/>
                  <a:pt x="7924800" y="626745"/>
                </a:cubicBezTo>
                <a:cubicBezTo>
                  <a:pt x="7954606" y="827233"/>
                  <a:pt x="7903412" y="943650"/>
                  <a:pt x="7924800" y="1173480"/>
                </a:cubicBezTo>
                <a:cubicBezTo>
                  <a:pt x="7946188" y="1403310"/>
                  <a:pt x="7941324" y="1596253"/>
                  <a:pt x="7924800" y="1840230"/>
                </a:cubicBezTo>
                <a:cubicBezTo>
                  <a:pt x="7908277" y="2084207"/>
                  <a:pt x="7912951" y="2282378"/>
                  <a:pt x="7924800" y="2506980"/>
                </a:cubicBezTo>
                <a:cubicBezTo>
                  <a:pt x="7936650" y="2731582"/>
                  <a:pt x="7924154" y="3011978"/>
                  <a:pt x="7924800" y="3173730"/>
                </a:cubicBezTo>
                <a:cubicBezTo>
                  <a:pt x="7925447" y="3335482"/>
                  <a:pt x="7900377" y="3795422"/>
                  <a:pt x="7924800" y="4000500"/>
                </a:cubicBezTo>
                <a:cubicBezTo>
                  <a:pt x="7658079" y="3967426"/>
                  <a:pt x="7543770" y="3968396"/>
                  <a:pt x="7185152" y="4000500"/>
                </a:cubicBezTo>
                <a:cubicBezTo>
                  <a:pt x="6826534" y="4032604"/>
                  <a:pt x="6954537" y="3987262"/>
                  <a:pt x="6762496" y="4000500"/>
                </a:cubicBezTo>
                <a:cubicBezTo>
                  <a:pt x="6570455" y="4013738"/>
                  <a:pt x="6497796" y="3983019"/>
                  <a:pt x="6260592" y="4000500"/>
                </a:cubicBezTo>
                <a:cubicBezTo>
                  <a:pt x="6023388" y="4017981"/>
                  <a:pt x="5658101" y="4019299"/>
                  <a:pt x="5441696" y="4000500"/>
                </a:cubicBezTo>
                <a:cubicBezTo>
                  <a:pt x="5225291" y="3981701"/>
                  <a:pt x="5098493" y="3988333"/>
                  <a:pt x="4781296" y="4000500"/>
                </a:cubicBezTo>
                <a:cubicBezTo>
                  <a:pt x="4464099" y="4012667"/>
                  <a:pt x="4477820" y="3997967"/>
                  <a:pt x="4279392" y="4000500"/>
                </a:cubicBezTo>
                <a:cubicBezTo>
                  <a:pt x="4080964" y="4003033"/>
                  <a:pt x="3836016" y="4023766"/>
                  <a:pt x="3618992" y="4000500"/>
                </a:cubicBezTo>
                <a:cubicBezTo>
                  <a:pt x="3401968" y="3977234"/>
                  <a:pt x="3330368" y="3992806"/>
                  <a:pt x="3196336" y="4000500"/>
                </a:cubicBezTo>
                <a:cubicBezTo>
                  <a:pt x="3062304" y="4008194"/>
                  <a:pt x="2913378" y="3988592"/>
                  <a:pt x="2773680" y="4000500"/>
                </a:cubicBezTo>
                <a:cubicBezTo>
                  <a:pt x="2633982" y="4012408"/>
                  <a:pt x="2398804" y="3998152"/>
                  <a:pt x="2113280" y="4000500"/>
                </a:cubicBezTo>
                <a:cubicBezTo>
                  <a:pt x="1827756" y="4002848"/>
                  <a:pt x="1735142" y="3986664"/>
                  <a:pt x="1611376" y="4000500"/>
                </a:cubicBezTo>
                <a:cubicBezTo>
                  <a:pt x="1487610" y="4014336"/>
                  <a:pt x="1189961" y="4002352"/>
                  <a:pt x="871728" y="4000500"/>
                </a:cubicBezTo>
                <a:cubicBezTo>
                  <a:pt x="553495" y="3998648"/>
                  <a:pt x="176514" y="3974771"/>
                  <a:pt x="0" y="4000500"/>
                </a:cubicBezTo>
                <a:cubicBezTo>
                  <a:pt x="18061" y="3719451"/>
                  <a:pt x="-2972" y="3627278"/>
                  <a:pt x="0" y="3293745"/>
                </a:cubicBezTo>
                <a:cubicBezTo>
                  <a:pt x="2972" y="2960212"/>
                  <a:pt x="-3250" y="2839800"/>
                  <a:pt x="0" y="2586990"/>
                </a:cubicBezTo>
                <a:cubicBezTo>
                  <a:pt x="3250" y="2334181"/>
                  <a:pt x="-28393" y="2209190"/>
                  <a:pt x="0" y="2000250"/>
                </a:cubicBezTo>
                <a:cubicBezTo>
                  <a:pt x="28393" y="1791310"/>
                  <a:pt x="-2401" y="1594720"/>
                  <a:pt x="0" y="1293495"/>
                </a:cubicBezTo>
                <a:cubicBezTo>
                  <a:pt x="2401" y="992270"/>
                  <a:pt x="-16374" y="549259"/>
                  <a:pt x="0" y="0"/>
                </a:cubicBezTo>
                <a:close/>
              </a:path>
            </a:pathLst>
          </a:custGeom>
          <a:ln w="76200">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733A0912-891C-044B-9AE0-D4ED6028C111}"/>
              </a:ext>
            </a:extLst>
          </p:cNvPr>
          <p:cNvSpPr txBox="1"/>
          <p:nvPr/>
        </p:nvSpPr>
        <p:spPr>
          <a:xfrm>
            <a:off x="1676400" y="410757"/>
            <a:ext cx="7460697" cy="1354217"/>
          </a:xfrm>
          <a:prstGeom prst="rect">
            <a:avLst/>
          </a:prstGeom>
          <a:noFill/>
        </p:spPr>
        <p:txBody>
          <a:bodyPr wrap="none" rtlCol="0">
            <a:spAutoFit/>
          </a:bodyPr>
          <a:lstStyle/>
          <a:p>
            <a:r>
              <a:rPr lang="en-US" sz="2800" u="sng" dirty="0">
                <a:latin typeface="Karla" pitchFamily="2" charset="0"/>
              </a:rPr>
              <a:t>Comparison of Models: </a:t>
            </a:r>
          </a:p>
          <a:p>
            <a:endParaRPr lang="en-US" dirty="0"/>
          </a:p>
          <a:p>
            <a:r>
              <a:rPr lang="en-US" dirty="0">
                <a:latin typeface="Karla" pitchFamily="2" charset="0"/>
              </a:rPr>
              <a:t>Choosing the right model isn’t just about minimizing the test errors. </a:t>
            </a:r>
          </a:p>
          <a:p>
            <a:r>
              <a:rPr lang="en-US" dirty="0">
                <a:latin typeface="Karla" pitchFamily="2" charset="0"/>
              </a:rPr>
              <a:t>We want extra insights from our models:</a:t>
            </a:r>
          </a:p>
        </p:txBody>
      </p:sp>
    </p:spTree>
    <p:extLst>
      <p:ext uri="{BB962C8B-B14F-4D97-AF65-F5344CB8AC3E}">
        <p14:creationId xmlns:p14="http://schemas.microsoft.com/office/powerpoint/2010/main" val="10170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a:t>
            </a:r>
          </a:p>
          <a:p>
            <a:r>
              <a:rPr lang="en-US" sz="2400" dirty="0"/>
              <a:t> </a:t>
            </a:r>
          </a:p>
          <a:p>
            <a:endParaRPr lang="en-US" sz="2400" dirty="0"/>
          </a:p>
          <a:p>
            <a:endParaRPr lang="en-US" sz="2400" dirty="0">
              <a:effectLst/>
            </a:endParaRPr>
          </a:p>
          <a:p>
            <a:pPr>
              <a:spcBef>
                <a:spcPts val="624"/>
              </a:spcBef>
            </a:pPr>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a:ln w="50800">
            <a:solidFill>
              <a:schemeClr val="accent1">
                <a:shade val="95000"/>
                <a:satMod val="105000"/>
              </a:schemeClr>
            </a:solidFill>
          </a:ln>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797551" y="3812578"/>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54563" y="6126450"/>
            <a:ext cx="4835274" cy="509630"/>
          </a:xfrm>
          <a:prstGeom prst="rect">
            <a:avLst/>
          </a:prstGeom>
          <a:ln w="50800">
            <a:solidFill>
              <a:schemeClr val="accent1">
                <a:shade val="95000"/>
                <a:satMod val="105000"/>
              </a:schemeClr>
            </a:solidFill>
          </a:ln>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The solution is to change the update step in gradient descent. Instead of using the gradient - the residuals - we use an </a:t>
                </a:r>
                <a:r>
                  <a:rPr lang="en-US" sz="2400" b="1" i="1" dirty="0">
                    <a:solidFill>
                      <a:schemeClr val="tx2">
                        <a:lumMod val="60000"/>
                        <a:lumOff val="40000"/>
                      </a:schemeClr>
                    </a:solidFill>
                  </a:rPr>
                  <a:t>approximation</a:t>
                </a:r>
                <a:r>
                  <a:rPr lang="en-US" sz="2400" b="1" i="1" dirty="0"/>
                  <a:t>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endParaRPr lang="en-US" sz="2400" dirty="0"/>
              </a:p>
              <a:p>
                <a:pPr>
                  <a:spcBef>
                    <a:spcPts val="1224"/>
                  </a:spcBef>
                  <a:spcAft>
                    <a:spcPts val="600"/>
                  </a:spcAft>
                </a:pPr>
                <a:endParaRPr lang="en-US" sz="2400" dirty="0"/>
              </a:p>
              <a:p>
                <a:pPr>
                  <a:spcBef>
                    <a:spcPts val="1224"/>
                  </a:spcBef>
                  <a:spcAft>
                    <a:spcPts val="600"/>
                  </a:spcAft>
                </a:pPr>
                <a:r>
                  <a:rPr lang="en-US" sz="2400" dirty="0"/>
                  <a:t>In gradient boosting, we use a </a:t>
                </a:r>
                <a:r>
                  <a:rPr lang="en-US" sz="2400" dirty="0">
                    <a:solidFill>
                      <a:schemeClr val="tx2">
                        <a:lumMod val="60000"/>
                        <a:lumOff val="40000"/>
                      </a:schemeClr>
                    </a:solidFill>
                  </a:rPr>
                  <a:t>simple model</a:t>
                </a:r>
                <a:r>
                  <a:rPr lang="en-US" sz="2400" dirty="0"/>
                  <a:t>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loss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1106" b="-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
        <p:nvSpPr>
          <p:cNvPr id="9" name="Rectangle 8">
            <a:extLst>
              <a:ext uri="{FF2B5EF4-FFF2-40B4-BE49-F238E27FC236}">
                <a16:creationId xmlns:a16="http://schemas.microsoft.com/office/drawing/2014/main" id="{071988F0-A46C-4D4F-AE69-C6C1C8DF940C}"/>
              </a:ext>
            </a:extLst>
          </p:cNvPr>
          <p:cNvSpPr/>
          <p:nvPr/>
        </p:nvSpPr>
        <p:spPr>
          <a:xfrm>
            <a:off x="3508047" y="2470721"/>
            <a:ext cx="5175906" cy="558229"/>
          </a:xfrm>
          <a:prstGeom prst="rect">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896-EBB5-644B-9A0C-2BBA9DCA469B}"/>
              </a:ext>
            </a:extLst>
          </p:cNvPr>
          <p:cNvSpPr>
            <a:spLocks noGrp="1"/>
          </p:cNvSpPr>
          <p:nvPr>
            <p:ph type="title"/>
          </p:nvPr>
        </p:nvSpPr>
        <p:spPr>
          <a:xfrm>
            <a:off x="838200" y="3279692"/>
            <a:ext cx="10515600" cy="737136"/>
          </a:xfrm>
        </p:spPr>
        <p:txBody>
          <a:bodyPr/>
          <a:lstStyle/>
          <a:p>
            <a:pPr marL="12700" indent="-285750" defTabSz="1219169">
              <a:spcBef>
                <a:spcPts val="1200"/>
              </a:spcBef>
              <a:defRPr sz="4000">
                <a:latin typeface="Canela Deck Regular"/>
                <a:ea typeface="Canela Deck Regular"/>
                <a:cs typeface="Canela Deck Regular"/>
                <a:sym typeface="Canela Deck Regular"/>
              </a:defRPr>
            </a:pPr>
            <a:r>
              <a:rPr lang="en-US" dirty="0">
                <a:latin typeface="Chalkboard SE" panose="03050602040202020205" pitchFamily="66" charset="77"/>
              </a:rPr>
              <a:t>Today’s lucky student: Anyone awake!</a:t>
            </a:r>
            <a:br>
              <a:rPr lang="en-US" dirty="0">
                <a:latin typeface="Chalkboard SE" panose="03050602040202020205" pitchFamily="66" charset="77"/>
              </a:rPr>
            </a:br>
            <a:r>
              <a:rPr lang="en-US" dirty="0">
                <a:latin typeface="Chalkboard SE" panose="03050602040202020205" pitchFamily="66" charset="77"/>
              </a:rPr>
              <a:t>Exercise goal </a:t>
            </a:r>
            <a:br>
              <a:rPr lang="en-US" dirty="0">
                <a:latin typeface="Chalkboard SE" panose="03050602040202020205" pitchFamily="66" charset="77"/>
              </a:rPr>
            </a:br>
            <a:r>
              <a:rPr lang="en-US" sz="4000" dirty="0">
                <a:sym typeface="Canela Deck Regular"/>
              </a:rPr>
              <a:t> Regression with Boosting</a:t>
            </a:r>
            <a:br>
              <a:rPr lang="en-US" sz="4000" dirty="0">
                <a:sym typeface="Canela Deck Regular"/>
              </a:rPr>
            </a:br>
            <a:br>
              <a:rPr lang="en-US" dirty="0">
                <a:latin typeface="Chalkboard SE" panose="03050602040202020205" pitchFamily="66" charset="77"/>
              </a:rPr>
            </a:br>
            <a:r>
              <a:rPr lang="en-US" dirty="0">
                <a:latin typeface="Chalkboard SE" panose="03050602040202020205" pitchFamily="66" charset="77"/>
              </a:rPr>
              <a:t> </a:t>
            </a:r>
            <a:br>
              <a:rPr lang="en-US" dirty="0">
                <a:latin typeface="Chalkboard SE" panose="03050602040202020205" pitchFamily="66" charset="77"/>
              </a:rPr>
            </a:br>
            <a:br>
              <a:rPr lang="en-US" dirty="0">
                <a:latin typeface="Chalkboard SE" panose="03050602040202020205" pitchFamily="66" charset="77"/>
              </a:rPr>
            </a:br>
            <a:br>
              <a:rPr lang="en-US" dirty="0">
                <a:latin typeface="Chalkboard SE" panose="03050602040202020205" pitchFamily="66" charset="77"/>
              </a:rPr>
            </a:br>
            <a:endParaRPr lang="en-US" dirty="0"/>
          </a:p>
        </p:txBody>
      </p:sp>
      <p:sp>
        <p:nvSpPr>
          <p:cNvPr id="3" name="Slide Number Placeholder 2">
            <a:extLst>
              <a:ext uri="{FF2B5EF4-FFF2-40B4-BE49-F238E27FC236}">
                <a16:creationId xmlns:a16="http://schemas.microsoft.com/office/drawing/2014/main" id="{E6A72D67-B965-6746-A7B6-B40F9C514315}"/>
              </a:ext>
            </a:extLst>
          </p:cNvPr>
          <p:cNvSpPr>
            <a:spLocks noGrp="1"/>
          </p:cNvSpPr>
          <p:nvPr>
            <p:ph type="sldNum" sz="quarter" idx="12"/>
          </p:nvPr>
        </p:nvSpPr>
        <p:spPr/>
        <p:txBody>
          <a:bodyPr/>
          <a:lstStyle/>
          <a:p>
            <a:fld id="{74FD6AAA-7C75-FB4B-8EA1-06B22787237D}" type="slidenum">
              <a:rPr lang="en-US" smtClean="0"/>
              <a:t>29</a:t>
            </a:fld>
            <a:endParaRPr lang="en-US"/>
          </a:p>
        </p:txBody>
      </p:sp>
    </p:spTree>
    <p:extLst>
      <p:ext uri="{BB962C8B-B14F-4D97-AF65-F5344CB8AC3E}">
        <p14:creationId xmlns:p14="http://schemas.microsoft.com/office/powerpoint/2010/main" val="387072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905A05-50D6-7348-AA1C-50818756F226}"/>
              </a:ext>
            </a:extLst>
          </p:cNvPr>
          <p:cNvSpPr>
            <a:spLocks noGrp="1"/>
          </p:cNvSpPr>
          <p:nvPr>
            <p:ph type="sldNum" sz="quarter" idx="12"/>
          </p:nvPr>
        </p:nvSpPr>
        <p:spPr/>
        <p:txBody>
          <a:bodyPr/>
          <a:lstStyle/>
          <a:p>
            <a:fld id="{47445CB2-BF6F-6E49-AC61-7BDDE2E02F5B}" type="slidenum">
              <a:rPr lang="en-US" smtClean="0"/>
              <a:t>3</a:t>
            </a:fld>
            <a:endParaRPr lang="en-US"/>
          </a:p>
        </p:txBody>
      </p:sp>
      <p:sp>
        <p:nvSpPr>
          <p:cNvPr id="3" name="Rectangle 2">
            <a:extLst>
              <a:ext uri="{FF2B5EF4-FFF2-40B4-BE49-F238E27FC236}">
                <a16:creationId xmlns:a16="http://schemas.microsoft.com/office/drawing/2014/main" id="{453157BF-94F7-B243-9632-E0B7EE8F32DA}"/>
              </a:ext>
            </a:extLst>
          </p:cNvPr>
          <p:cNvSpPr/>
          <p:nvPr/>
        </p:nvSpPr>
        <p:spPr>
          <a:xfrm>
            <a:off x="1919287" y="876985"/>
            <a:ext cx="9925051" cy="830997"/>
          </a:xfrm>
          <a:prstGeom prst="rect">
            <a:avLst/>
          </a:prstGeom>
        </p:spPr>
        <p:txBody>
          <a:bodyPr wrap="square">
            <a:spAutoFit/>
          </a:bodyPr>
          <a:lstStyle/>
          <a:p>
            <a:r>
              <a:rPr lang="en-US" sz="2400" dirty="0">
                <a:solidFill>
                  <a:srgbClr val="202122"/>
                </a:solidFill>
                <a:latin typeface="Arial" panose="020B0604020202020204" pitchFamily="34" charset="0"/>
              </a:rPr>
              <a:t>"Can a set of weak learners create a single strong learner?"  </a:t>
            </a:r>
          </a:p>
          <a:p>
            <a:r>
              <a:rPr lang="en-US" sz="2400" b="1" dirty="0">
                <a:solidFill>
                  <a:srgbClr val="202122"/>
                </a:solidFill>
                <a:latin typeface="Arial" panose="020B0604020202020204" pitchFamily="34" charset="0"/>
              </a:rPr>
              <a:t>							</a:t>
            </a:r>
            <a:r>
              <a:rPr lang="en-US" sz="2400" b="1" dirty="0"/>
              <a:t>Leslie Gabriel Valiant </a:t>
            </a:r>
            <a:endParaRPr lang="en-US" sz="2400" dirty="0"/>
          </a:p>
        </p:txBody>
      </p:sp>
      <p:pic>
        <p:nvPicPr>
          <p:cNvPr id="1026" name="Picture 2" descr="Image for post">
            <a:extLst>
              <a:ext uri="{FF2B5EF4-FFF2-40B4-BE49-F238E27FC236}">
                <a16:creationId xmlns:a16="http://schemas.microsoft.com/office/drawing/2014/main" id="{6755AD9F-1F02-F44A-98C4-4D118999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2426553"/>
            <a:ext cx="2451100"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BC2EB5-209E-6B4B-80AC-65E9CC5243FD}"/>
              </a:ext>
            </a:extLst>
          </p:cNvPr>
          <p:cNvSpPr/>
          <p:nvPr/>
        </p:nvSpPr>
        <p:spPr>
          <a:xfrm>
            <a:off x="4772024" y="2426553"/>
            <a:ext cx="6043614" cy="461665"/>
          </a:xfrm>
          <a:prstGeom prst="rect">
            <a:avLst/>
          </a:prstGeom>
        </p:spPr>
        <p:txBody>
          <a:bodyPr wrap="square">
            <a:spAutoFit/>
          </a:bodyPr>
          <a:lstStyle/>
          <a:p>
            <a:r>
              <a:rPr lang="en-US" sz="2400" dirty="0">
                <a:solidFill>
                  <a:srgbClr val="292929"/>
                </a:solidFill>
                <a:latin typeface="Karla" pitchFamily="2" charset="0"/>
              </a:rPr>
              <a:t>How many jelly beans do you see? </a:t>
            </a:r>
            <a:endParaRPr lang="en-US" sz="2400" dirty="0">
              <a:latin typeface="Karla" pitchFamily="2" charset="0"/>
            </a:endParaRPr>
          </a:p>
        </p:txBody>
      </p:sp>
    </p:spTree>
    <p:extLst>
      <p:ext uri="{BB962C8B-B14F-4D97-AF65-F5344CB8AC3E}">
        <p14:creationId xmlns:p14="http://schemas.microsoft.com/office/powerpoint/2010/main" val="168915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a:t>
            </a:fld>
            <a:endParaRPr lang="en-US"/>
          </a:p>
        </p:txBody>
      </p:sp>
      <p:pic>
        <p:nvPicPr>
          <p:cNvPr id="6" name="Picture 5">
            <a:extLst>
              <a:ext uri="{FF2B5EF4-FFF2-40B4-BE49-F238E27FC236}">
                <a16:creationId xmlns:a16="http://schemas.microsoft.com/office/drawing/2014/main" id="{08F12761-FA09-4542-BA01-F090F1C2C8DB}"/>
              </a:ext>
            </a:extLst>
          </p:cNvPr>
          <p:cNvPicPr>
            <a:picLocks noChangeAspect="1"/>
          </p:cNvPicPr>
          <p:nvPr/>
        </p:nvPicPr>
        <p:blipFill>
          <a:blip r:embed="rId2"/>
          <a:stretch>
            <a:fillRect/>
          </a:stretch>
        </p:blipFill>
        <p:spPr>
          <a:xfrm>
            <a:off x="2755900" y="222250"/>
            <a:ext cx="6680200" cy="6413500"/>
          </a:xfrm>
          <a:prstGeom prst="rect">
            <a:avLst/>
          </a:prstGeom>
        </p:spPr>
      </p:pic>
    </p:spTree>
    <p:extLst>
      <p:ext uri="{BB962C8B-B14F-4D97-AF65-F5344CB8AC3E}">
        <p14:creationId xmlns:p14="http://schemas.microsoft.com/office/powerpoint/2010/main" val="21272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a:t>
            </a:r>
            <a:r>
              <a:rPr lang="en-US" sz="2400" dirty="0">
                <a:solidFill>
                  <a:schemeClr val="tx2">
                    <a:lumMod val="60000"/>
                    <a:lumOff val="40000"/>
                  </a:schemeClr>
                </a:solidFill>
              </a:rPr>
              <a:t>expressive</a:t>
            </a:r>
            <a:r>
              <a:rPr lang="en-US" sz="2400" dirty="0"/>
              <a:t>? </a:t>
            </a:r>
          </a:p>
          <a:p>
            <a:endParaRPr lang="en-US" sz="2400" dirty="0"/>
          </a:p>
          <a:p>
            <a:r>
              <a:rPr lang="en-US" sz="2400" dirty="0"/>
              <a:t>Can we learn from our </a:t>
            </a:r>
            <a:r>
              <a:rPr lang="en-US" sz="2400" dirty="0">
                <a:solidFill>
                  <a:schemeClr val="tx2">
                    <a:lumMod val="60000"/>
                    <a:lumOff val="40000"/>
                  </a:schemeClr>
                </a:solidFill>
              </a:rPr>
              <a:t>mistakes</a:t>
            </a:r>
            <a:r>
              <a:rPr lang="en-US" sz="2400" dirty="0"/>
              <a:t>? </a:t>
            </a:r>
          </a:p>
          <a:p>
            <a:endParaRPr lang="en-US" sz="2400" dirty="0"/>
          </a:p>
          <a:p>
            <a:r>
              <a:rPr lang="en-US" sz="2400" dirty="0"/>
              <a:t>A solution to this problem, making an expressive model from simple trees, is another class of ensemble methods called </a:t>
            </a:r>
            <a:r>
              <a:rPr lang="en-US" sz="2400" b="1" i="1" dirty="0">
                <a:solidFill>
                  <a:schemeClr val="tx2">
                    <a:lumMod val="60000"/>
                    <a:lumOff val="40000"/>
                  </a:schemeClr>
                </a:solidFill>
              </a:rPr>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t>
            </a:r>
            <a:r>
              <a:rPr lang="en-US" sz="2400" dirty="0">
                <a:solidFill>
                  <a:schemeClr val="tx2">
                    <a:lumMod val="60000"/>
                    <a:lumOff val="40000"/>
                  </a:schemeClr>
                </a:solidFill>
              </a:rPr>
              <a:t>additively</a:t>
            </a:r>
            <a:r>
              <a:rPr lang="en-US" sz="2400" dirty="0"/>
              <a:t>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a:t>
            </a:r>
            <a:r>
              <a:rPr lang="en-US" sz="2400" dirty="0">
                <a:solidFill>
                  <a:schemeClr val="tx2">
                    <a:lumMod val="60000"/>
                    <a:lumOff val="40000"/>
                  </a:schemeClr>
                </a:solidFill>
              </a:rPr>
              <a:t>linear combination </a:t>
            </a:r>
            <a:r>
              <a:rPr lang="en-US" sz="2400" dirty="0"/>
              <a:t>of the ensemble:</a:t>
            </a:r>
          </a:p>
          <a:p>
            <a:endParaRPr lang="en-US" sz="2400" dirty="0">
              <a:effectLst/>
            </a:endParaRPr>
          </a:p>
          <a:p>
            <a:endParaRPr lang="en-US" sz="2400" dirty="0"/>
          </a:p>
          <a:p>
            <a:endParaRPr lang="en-US" sz="2400" dirty="0"/>
          </a:p>
          <a:p>
            <a:r>
              <a:rPr lang="en-US" sz="2400" dirty="0"/>
              <a:t>c</a:t>
            </a:r>
            <a:r>
              <a:rPr lang="en-US" sz="2400" dirty="0">
                <a:effectLst/>
              </a:rPr>
              <a:t>an be </a:t>
            </a:r>
            <a:r>
              <a:rPr lang="en-US" sz="2400" dirty="0">
                <a:solidFill>
                  <a:schemeClr val="tx2">
                    <a:lumMod val="60000"/>
                    <a:lumOff val="40000"/>
                  </a:schemeClr>
                </a:solidFill>
                <a:effectLst/>
              </a:rPr>
              <a:t>expressive/flexible</a:t>
            </a:r>
            <a:r>
              <a:rPr lang="en-US" sz="2400" dirty="0">
                <a:effectLst/>
              </a:rPr>
              <a:t>.</a:t>
            </a:r>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rotWithShape="1">
          <a:blip r:embed="rId2"/>
          <a:srcRect l="-6387" t="-6228" r="-6570" b="-5486"/>
          <a:stretch/>
        </p:blipFill>
        <p:spPr>
          <a:xfrm>
            <a:off x="4663440" y="3751552"/>
            <a:ext cx="2560320" cy="914400"/>
          </a:xfrm>
          <a:prstGeom prst="rect">
            <a:avLst/>
          </a:prstGeom>
          <a:solidFill>
            <a:srgbClr val="F9F9F9"/>
          </a:solidFill>
          <a:ln w="50800">
            <a:solidFill>
              <a:schemeClr val="accent1">
                <a:shade val="95000"/>
                <a:satMod val="105000"/>
              </a:schemeClr>
            </a:solidFill>
          </a:ln>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3427" y="1666472"/>
            <a:ext cx="10658369" cy="1991128"/>
          </a:xfrm>
        </p:spPr>
        <p:txBody>
          <a:bodyPr/>
          <a:lstStyle/>
          <a:p>
            <a:pPr>
              <a:spcAft>
                <a:spcPts val="600"/>
              </a:spcAft>
            </a:pPr>
            <a:r>
              <a:rPr lang="en-US" b="1" i="1" dirty="0"/>
              <a:t>Gradient boosting </a:t>
            </a:r>
            <a:r>
              <a:rPr lang="en-US" dirty="0"/>
              <a:t>is a method for iteratively building a complex regression model </a:t>
            </a:r>
            <a:r>
              <a:rPr lang="en-US" i="1" dirty="0">
                <a:latin typeface="Cambria Math" charset="0"/>
                <a:ea typeface="Cambria Math" charset="0"/>
                <a:cs typeface="Cambria Math" charset="0"/>
              </a:rPr>
              <a:t>T</a:t>
            </a:r>
            <a:r>
              <a:rPr lang="en-US" dirty="0"/>
              <a:t>  by adding simple models. </a:t>
            </a:r>
          </a:p>
          <a:p>
            <a:pPr>
              <a:spcAft>
                <a:spcPts val="600"/>
              </a:spcAft>
            </a:pPr>
            <a:r>
              <a:rPr lang="en-US" dirty="0"/>
              <a:t>Each new simple model added to the ensemble </a:t>
            </a:r>
            <a:r>
              <a:rPr lang="en-US" dirty="0">
                <a:solidFill>
                  <a:schemeClr val="tx2">
                    <a:lumMod val="60000"/>
                    <a:lumOff val="40000"/>
                  </a:schemeClr>
                </a:solidFill>
              </a:rPr>
              <a:t>compensates</a:t>
            </a:r>
            <a:r>
              <a:rPr lang="en-US" dirty="0"/>
              <a:t> for the weaknesses of the current ensemble. </a:t>
            </a:r>
            <a:endParaRPr lang="en-US" dirty="0">
              <a:effectLst/>
            </a:endParaRPr>
          </a:p>
          <a:p>
            <a:pPr>
              <a:spcAft>
                <a:spcPts val="600"/>
              </a:spcAft>
            </a:pPr>
            <a:r>
              <a:rPr lang="en-US" dirty="0"/>
              <a:t> </a:t>
            </a:r>
          </a:p>
          <a:p>
            <a:pPr>
              <a:spcAft>
                <a:spcPts val="600"/>
              </a:spcAft>
            </a:pPr>
            <a:endParaRPr lang="en-US" dirty="0"/>
          </a:p>
          <a:p>
            <a:pPr>
              <a:spcAft>
                <a:spcPts val="600"/>
              </a:spcAft>
            </a:pPr>
            <a:endParaRPr lang="en-US" dirty="0"/>
          </a:p>
          <a:p>
            <a:pPr>
              <a:spcAft>
                <a:spcPts val="6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1290626" y="1166410"/>
                <a:ext cx="9610748" cy="5416952"/>
              </a:xfrm>
              <a:custGeom>
                <a:avLst/>
                <a:gdLst>
                  <a:gd name="connsiteX0" fmla="*/ 0 w 9610748"/>
                  <a:gd name="connsiteY0" fmla="*/ 0 h 5416952"/>
                  <a:gd name="connsiteX1" fmla="*/ 686482 w 9610748"/>
                  <a:gd name="connsiteY1" fmla="*/ 0 h 5416952"/>
                  <a:gd name="connsiteX2" fmla="*/ 1276857 w 9610748"/>
                  <a:gd name="connsiteY2" fmla="*/ 0 h 5416952"/>
                  <a:gd name="connsiteX3" fmla="*/ 1867231 w 9610748"/>
                  <a:gd name="connsiteY3" fmla="*/ 0 h 5416952"/>
                  <a:gd name="connsiteX4" fmla="*/ 2553713 w 9610748"/>
                  <a:gd name="connsiteY4" fmla="*/ 0 h 5416952"/>
                  <a:gd name="connsiteX5" fmla="*/ 3336303 w 9610748"/>
                  <a:gd name="connsiteY5" fmla="*/ 0 h 5416952"/>
                  <a:gd name="connsiteX6" fmla="*/ 4118892 w 9610748"/>
                  <a:gd name="connsiteY6" fmla="*/ 0 h 5416952"/>
                  <a:gd name="connsiteX7" fmla="*/ 4901481 w 9610748"/>
                  <a:gd name="connsiteY7" fmla="*/ 0 h 5416952"/>
                  <a:gd name="connsiteX8" fmla="*/ 5780178 w 9610748"/>
                  <a:gd name="connsiteY8" fmla="*/ 0 h 5416952"/>
                  <a:gd name="connsiteX9" fmla="*/ 6466660 w 9610748"/>
                  <a:gd name="connsiteY9" fmla="*/ 0 h 5416952"/>
                  <a:gd name="connsiteX10" fmla="*/ 7249250 w 9610748"/>
                  <a:gd name="connsiteY10" fmla="*/ 0 h 5416952"/>
                  <a:gd name="connsiteX11" fmla="*/ 7935732 w 9610748"/>
                  <a:gd name="connsiteY11" fmla="*/ 0 h 5416952"/>
                  <a:gd name="connsiteX12" fmla="*/ 8622214 w 9610748"/>
                  <a:gd name="connsiteY12" fmla="*/ 0 h 5416952"/>
                  <a:gd name="connsiteX13" fmla="*/ 9610748 w 9610748"/>
                  <a:gd name="connsiteY13" fmla="*/ 0 h 5416952"/>
                  <a:gd name="connsiteX14" fmla="*/ 9610748 w 9610748"/>
                  <a:gd name="connsiteY14" fmla="*/ 514610 h 5416952"/>
                  <a:gd name="connsiteX15" fmla="*/ 9610748 w 9610748"/>
                  <a:gd name="connsiteY15" fmla="*/ 1245899 h 5416952"/>
                  <a:gd name="connsiteX16" fmla="*/ 9610748 w 9610748"/>
                  <a:gd name="connsiteY16" fmla="*/ 1814679 h 5416952"/>
                  <a:gd name="connsiteX17" fmla="*/ 9610748 w 9610748"/>
                  <a:gd name="connsiteY17" fmla="*/ 2545967 h 5416952"/>
                  <a:gd name="connsiteX18" fmla="*/ 9610748 w 9610748"/>
                  <a:gd name="connsiteY18" fmla="*/ 3168917 h 5416952"/>
                  <a:gd name="connsiteX19" fmla="*/ 9610748 w 9610748"/>
                  <a:gd name="connsiteY19" fmla="*/ 3737697 h 5416952"/>
                  <a:gd name="connsiteX20" fmla="*/ 9610748 w 9610748"/>
                  <a:gd name="connsiteY20" fmla="*/ 4252307 h 5416952"/>
                  <a:gd name="connsiteX21" fmla="*/ 9610748 w 9610748"/>
                  <a:gd name="connsiteY21" fmla="*/ 4821087 h 5416952"/>
                  <a:gd name="connsiteX22" fmla="*/ 9610748 w 9610748"/>
                  <a:gd name="connsiteY22" fmla="*/ 5416952 h 5416952"/>
                  <a:gd name="connsiteX23" fmla="*/ 8924266 w 9610748"/>
                  <a:gd name="connsiteY23" fmla="*/ 5416952 h 5416952"/>
                  <a:gd name="connsiteX24" fmla="*/ 8045569 w 9610748"/>
                  <a:gd name="connsiteY24" fmla="*/ 5416952 h 5416952"/>
                  <a:gd name="connsiteX25" fmla="*/ 7166872 w 9610748"/>
                  <a:gd name="connsiteY25" fmla="*/ 5416952 h 5416952"/>
                  <a:gd name="connsiteX26" fmla="*/ 6480390 w 9610748"/>
                  <a:gd name="connsiteY26" fmla="*/ 5416952 h 5416952"/>
                  <a:gd name="connsiteX27" fmla="*/ 5601693 w 9610748"/>
                  <a:gd name="connsiteY27" fmla="*/ 5416952 h 5416952"/>
                  <a:gd name="connsiteX28" fmla="*/ 4915211 w 9610748"/>
                  <a:gd name="connsiteY28" fmla="*/ 5416952 h 5416952"/>
                  <a:gd name="connsiteX29" fmla="*/ 4132622 w 9610748"/>
                  <a:gd name="connsiteY29" fmla="*/ 5416952 h 5416952"/>
                  <a:gd name="connsiteX30" fmla="*/ 3734462 w 9610748"/>
                  <a:gd name="connsiteY30" fmla="*/ 5416952 h 5416952"/>
                  <a:gd name="connsiteX31" fmla="*/ 2855765 w 9610748"/>
                  <a:gd name="connsiteY31" fmla="*/ 5416952 h 5416952"/>
                  <a:gd name="connsiteX32" fmla="*/ 2265391 w 9610748"/>
                  <a:gd name="connsiteY32" fmla="*/ 5416952 h 5416952"/>
                  <a:gd name="connsiteX33" fmla="*/ 1482801 w 9610748"/>
                  <a:gd name="connsiteY33" fmla="*/ 5416952 h 5416952"/>
                  <a:gd name="connsiteX34" fmla="*/ 1084642 w 9610748"/>
                  <a:gd name="connsiteY34" fmla="*/ 5416952 h 5416952"/>
                  <a:gd name="connsiteX35" fmla="*/ 0 w 9610748"/>
                  <a:gd name="connsiteY35" fmla="*/ 5416952 h 5416952"/>
                  <a:gd name="connsiteX36" fmla="*/ 0 w 9610748"/>
                  <a:gd name="connsiteY36" fmla="*/ 4794003 h 5416952"/>
                  <a:gd name="connsiteX37" fmla="*/ 0 w 9610748"/>
                  <a:gd name="connsiteY37" fmla="*/ 4225223 h 5416952"/>
                  <a:gd name="connsiteX38" fmla="*/ 0 w 9610748"/>
                  <a:gd name="connsiteY38" fmla="*/ 3710612 h 5416952"/>
                  <a:gd name="connsiteX39" fmla="*/ 0 w 9610748"/>
                  <a:gd name="connsiteY39" fmla="*/ 2925154 h 5416952"/>
                  <a:gd name="connsiteX40" fmla="*/ 0 w 9610748"/>
                  <a:gd name="connsiteY40" fmla="*/ 2410544 h 5416952"/>
                  <a:gd name="connsiteX41" fmla="*/ 0 w 9610748"/>
                  <a:gd name="connsiteY41" fmla="*/ 1733425 h 5416952"/>
                  <a:gd name="connsiteX42" fmla="*/ 0 w 9610748"/>
                  <a:gd name="connsiteY42" fmla="*/ 1218814 h 5416952"/>
                  <a:gd name="connsiteX43" fmla="*/ 0 w 9610748"/>
                  <a:gd name="connsiteY43" fmla="*/ 0 h 54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10748" h="5416952" fill="none" extrusionOk="0">
                    <a:moveTo>
                      <a:pt x="0" y="0"/>
                    </a:moveTo>
                    <a:cubicBezTo>
                      <a:pt x="308462" y="-18473"/>
                      <a:pt x="458854" y="24218"/>
                      <a:pt x="686482" y="0"/>
                    </a:cubicBezTo>
                    <a:cubicBezTo>
                      <a:pt x="914110" y="-24218"/>
                      <a:pt x="1106051" y="2185"/>
                      <a:pt x="1276857" y="0"/>
                    </a:cubicBezTo>
                    <a:cubicBezTo>
                      <a:pt x="1447664" y="-2185"/>
                      <a:pt x="1644228" y="-8022"/>
                      <a:pt x="1867231" y="0"/>
                    </a:cubicBezTo>
                    <a:cubicBezTo>
                      <a:pt x="2090234" y="8022"/>
                      <a:pt x="2315308" y="-33709"/>
                      <a:pt x="2553713" y="0"/>
                    </a:cubicBezTo>
                    <a:cubicBezTo>
                      <a:pt x="2792118" y="33709"/>
                      <a:pt x="2945385" y="17886"/>
                      <a:pt x="3336303" y="0"/>
                    </a:cubicBezTo>
                    <a:cubicBezTo>
                      <a:pt x="3727221" y="-17886"/>
                      <a:pt x="3799450" y="15303"/>
                      <a:pt x="4118892" y="0"/>
                    </a:cubicBezTo>
                    <a:cubicBezTo>
                      <a:pt x="4438334" y="-15303"/>
                      <a:pt x="4547440" y="35449"/>
                      <a:pt x="4901481" y="0"/>
                    </a:cubicBezTo>
                    <a:cubicBezTo>
                      <a:pt x="5255522" y="-35449"/>
                      <a:pt x="5493767" y="4712"/>
                      <a:pt x="5780178" y="0"/>
                    </a:cubicBezTo>
                    <a:cubicBezTo>
                      <a:pt x="6066589" y="-4712"/>
                      <a:pt x="6211750" y="29158"/>
                      <a:pt x="6466660" y="0"/>
                    </a:cubicBezTo>
                    <a:cubicBezTo>
                      <a:pt x="6721570" y="-29158"/>
                      <a:pt x="6900702" y="-12625"/>
                      <a:pt x="7249250" y="0"/>
                    </a:cubicBezTo>
                    <a:cubicBezTo>
                      <a:pt x="7597798" y="12625"/>
                      <a:pt x="7690867" y="15379"/>
                      <a:pt x="7935732" y="0"/>
                    </a:cubicBezTo>
                    <a:cubicBezTo>
                      <a:pt x="8180597" y="-15379"/>
                      <a:pt x="8339356" y="19094"/>
                      <a:pt x="8622214" y="0"/>
                    </a:cubicBezTo>
                    <a:cubicBezTo>
                      <a:pt x="8905072" y="-19094"/>
                      <a:pt x="9352534" y="34676"/>
                      <a:pt x="9610748" y="0"/>
                    </a:cubicBezTo>
                    <a:cubicBezTo>
                      <a:pt x="9597229" y="161487"/>
                      <a:pt x="9617628" y="387745"/>
                      <a:pt x="9610748" y="514610"/>
                    </a:cubicBezTo>
                    <a:cubicBezTo>
                      <a:pt x="9603869" y="641475"/>
                      <a:pt x="9599914" y="918215"/>
                      <a:pt x="9610748" y="1245899"/>
                    </a:cubicBezTo>
                    <a:cubicBezTo>
                      <a:pt x="9621582" y="1573583"/>
                      <a:pt x="9621733" y="1533473"/>
                      <a:pt x="9610748" y="1814679"/>
                    </a:cubicBezTo>
                    <a:cubicBezTo>
                      <a:pt x="9599763" y="2095885"/>
                      <a:pt x="9645857" y="2258370"/>
                      <a:pt x="9610748" y="2545967"/>
                    </a:cubicBezTo>
                    <a:cubicBezTo>
                      <a:pt x="9575639" y="2833564"/>
                      <a:pt x="9599757" y="2991409"/>
                      <a:pt x="9610748" y="3168917"/>
                    </a:cubicBezTo>
                    <a:cubicBezTo>
                      <a:pt x="9621740" y="3346425"/>
                      <a:pt x="9619296" y="3497436"/>
                      <a:pt x="9610748" y="3737697"/>
                    </a:cubicBezTo>
                    <a:cubicBezTo>
                      <a:pt x="9602200" y="3977958"/>
                      <a:pt x="9597585" y="4037932"/>
                      <a:pt x="9610748" y="4252307"/>
                    </a:cubicBezTo>
                    <a:cubicBezTo>
                      <a:pt x="9623912" y="4466682"/>
                      <a:pt x="9608265" y="4663300"/>
                      <a:pt x="9610748" y="4821087"/>
                    </a:cubicBezTo>
                    <a:cubicBezTo>
                      <a:pt x="9613231" y="4978874"/>
                      <a:pt x="9607221" y="5262792"/>
                      <a:pt x="9610748" y="5416952"/>
                    </a:cubicBezTo>
                    <a:cubicBezTo>
                      <a:pt x="9409988" y="5442975"/>
                      <a:pt x="9090584" y="5417142"/>
                      <a:pt x="8924266" y="5416952"/>
                    </a:cubicBezTo>
                    <a:cubicBezTo>
                      <a:pt x="8757948" y="5416762"/>
                      <a:pt x="8346343" y="5381098"/>
                      <a:pt x="8045569" y="5416952"/>
                    </a:cubicBezTo>
                    <a:cubicBezTo>
                      <a:pt x="7744795" y="5452806"/>
                      <a:pt x="7501651" y="5413141"/>
                      <a:pt x="7166872" y="5416952"/>
                    </a:cubicBezTo>
                    <a:cubicBezTo>
                      <a:pt x="6832093" y="5420763"/>
                      <a:pt x="6670324" y="5402715"/>
                      <a:pt x="6480390" y="5416952"/>
                    </a:cubicBezTo>
                    <a:cubicBezTo>
                      <a:pt x="6290456" y="5431189"/>
                      <a:pt x="5997368" y="5410533"/>
                      <a:pt x="5601693" y="5416952"/>
                    </a:cubicBezTo>
                    <a:cubicBezTo>
                      <a:pt x="5206018" y="5423371"/>
                      <a:pt x="5137987" y="5433185"/>
                      <a:pt x="4915211" y="5416952"/>
                    </a:cubicBezTo>
                    <a:cubicBezTo>
                      <a:pt x="4692435" y="5400719"/>
                      <a:pt x="4299281" y="5385844"/>
                      <a:pt x="4132622" y="5416952"/>
                    </a:cubicBezTo>
                    <a:cubicBezTo>
                      <a:pt x="3965963" y="5448060"/>
                      <a:pt x="3915403" y="5433505"/>
                      <a:pt x="3734462" y="5416952"/>
                    </a:cubicBezTo>
                    <a:cubicBezTo>
                      <a:pt x="3553521" y="5400399"/>
                      <a:pt x="3089839" y="5380253"/>
                      <a:pt x="2855765" y="5416952"/>
                    </a:cubicBezTo>
                    <a:cubicBezTo>
                      <a:pt x="2621691" y="5453651"/>
                      <a:pt x="2551220" y="5395086"/>
                      <a:pt x="2265391" y="5416952"/>
                    </a:cubicBezTo>
                    <a:cubicBezTo>
                      <a:pt x="1979562" y="5438818"/>
                      <a:pt x="1742951" y="5384999"/>
                      <a:pt x="1482801" y="5416952"/>
                    </a:cubicBezTo>
                    <a:cubicBezTo>
                      <a:pt x="1222651" y="5448906"/>
                      <a:pt x="1183133" y="5400409"/>
                      <a:pt x="1084642" y="5416952"/>
                    </a:cubicBezTo>
                    <a:cubicBezTo>
                      <a:pt x="986151" y="5433495"/>
                      <a:pt x="442513" y="5394080"/>
                      <a:pt x="0" y="5416952"/>
                    </a:cubicBezTo>
                    <a:cubicBezTo>
                      <a:pt x="-3662" y="5268406"/>
                      <a:pt x="8313" y="4990416"/>
                      <a:pt x="0" y="4794003"/>
                    </a:cubicBezTo>
                    <a:cubicBezTo>
                      <a:pt x="-8313" y="4597590"/>
                      <a:pt x="-10331" y="4373839"/>
                      <a:pt x="0" y="4225223"/>
                    </a:cubicBezTo>
                    <a:cubicBezTo>
                      <a:pt x="10331" y="4076607"/>
                      <a:pt x="-15305" y="3833273"/>
                      <a:pt x="0" y="3710612"/>
                    </a:cubicBezTo>
                    <a:cubicBezTo>
                      <a:pt x="15305" y="3587951"/>
                      <a:pt x="7276" y="3268452"/>
                      <a:pt x="0" y="2925154"/>
                    </a:cubicBezTo>
                    <a:cubicBezTo>
                      <a:pt x="-7276" y="2581856"/>
                      <a:pt x="5106" y="2515615"/>
                      <a:pt x="0" y="2410544"/>
                    </a:cubicBezTo>
                    <a:cubicBezTo>
                      <a:pt x="-5106" y="2305473"/>
                      <a:pt x="-8179" y="1977480"/>
                      <a:pt x="0" y="1733425"/>
                    </a:cubicBezTo>
                    <a:cubicBezTo>
                      <a:pt x="8179" y="1489370"/>
                      <a:pt x="24695" y="1435684"/>
                      <a:pt x="0" y="1218814"/>
                    </a:cubicBezTo>
                    <a:cubicBezTo>
                      <a:pt x="-24695" y="1001944"/>
                      <a:pt x="-19647" y="564052"/>
                      <a:pt x="0" y="0"/>
                    </a:cubicBezTo>
                    <a:close/>
                  </a:path>
                  <a:path w="9610748" h="5416952" stroke="0" extrusionOk="0">
                    <a:moveTo>
                      <a:pt x="0" y="0"/>
                    </a:moveTo>
                    <a:cubicBezTo>
                      <a:pt x="279226" y="9331"/>
                      <a:pt x="355150" y="2038"/>
                      <a:pt x="590375" y="0"/>
                    </a:cubicBezTo>
                    <a:cubicBezTo>
                      <a:pt x="825600" y="-2038"/>
                      <a:pt x="905632" y="2048"/>
                      <a:pt x="988534" y="0"/>
                    </a:cubicBezTo>
                    <a:cubicBezTo>
                      <a:pt x="1071436" y="-2048"/>
                      <a:pt x="1623042" y="-17243"/>
                      <a:pt x="1867231" y="0"/>
                    </a:cubicBezTo>
                    <a:cubicBezTo>
                      <a:pt x="2111420" y="17243"/>
                      <a:pt x="2163389" y="-25493"/>
                      <a:pt x="2457606" y="0"/>
                    </a:cubicBezTo>
                    <a:cubicBezTo>
                      <a:pt x="2751824" y="25493"/>
                      <a:pt x="2895602" y="-1412"/>
                      <a:pt x="3047980" y="0"/>
                    </a:cubicBezTo>
                    <a:cubicBezTo>
                      <a:pt x="3200358" y="1412"/>
                      <a:pt x="3648171" y="-43539"/>
                      <a:pt x="3926677" y="0"/>
                    </a:cubicBezTo>
                    <a:cubicBezTo>
                      <a:pt x="4205183" y="43539"/>
                      <a:pt x="4287623" y="-4849"/>
                      <a:pt x="4420944" y="0"/>
                    </a:cubicBezTo>
                    <a:cubicBezTo>
                      <a:pt x="4554265" y="4849"/>
                      <a:pt x="4900066" y="-22457"/>
                      <a:pt x="5299641" y="0"/>
                    </a:cubicBezTo>
                    <a:cubicBezTo>
                      <a:pt x="5699216" y="22457"/>
                      <a:pt x="5870136" y="23059"/>
                      <a:pt x="6178338" y="0"/>
                    </a:cubicBezTo>
                    <a:cubicBezTo>
                      <a:pt x="6486540" y="-23059"/>
                      <a:pt x="6625981" y="27156"/>
                      <a:pt x="6864820" y="0"/>
                    </a:cubicBezTo>
                    <a:cubicBezTo>
                      <a:pt x="7103659" y="-27156"/>
                      <a:pt x="7318767" y="-43392"/>
                      <a:pt x="7743517" y="0"/>
                    </a:cubicBezTo>
                    <a:cubicBezTo>
                      <a:pt x="8168267" y="43392"/>
                      <a:pt x="8194441" y="21377"/>
                      <a:pt x="8333891" y="0"/>
                    </a:cubicBezTo>
                    <a:cubicBezTo>
                      <a:pt x="8473341" y="-21377"/>
                      <a:pt x="8769741" y="25032"/>
                      <a:pt x="8924266" y="0"/>
                    </a:cubicBezTo>
                    <a:cubicBezTo>
                      <a:pt x="9078791" y="-25032"/>
                      <a:pt x="9384143" y="-6270"/>
                      <a:pt x="9610748" y="0"/>
                    </a:cubicBezTo>
                    <a:cubicBezTo>
                      <a:pt x="9631070" y="195390"/>
                      <a:pt x="9600939" y="376154"/>
                      <a:pt x="9610748" y="622949"/>
                    </a:cubicBezTo>
                    <a:cubicBezTo>
                      <a:pt x="9620557" y="869744"/>
                      <a:pt x="9586534" y="1012054"/>
                      <a:pt x="9610748" y="1300068"/>
                    </a:cubicBezTo>
                    <a:cubicBezTo>
                      <a:pt x="9634962" y="1588082"/>
                      <a:pt x="9576540" y="1711290"/>
                      <a:pt x="9610748" y="2031357"/>
                    </a:cubicBezTo>
                    <a:cubicBezTo>
                      <a:pt x="9644956" y="2351424"/>
                      <a:pt x="9622998" y="2570978"/>
                      <a:pt x="9610748" y="2762646"/>
                    </a:cubicBezTo>
                    <a:cubicBezTo>
                      <a:pt x="9598498" y="2954314"/>
                      <a:pt x="9574700" y="3172158"/>
                      <a:pt x="9610748" y="3493934"/>
                    </a:cubicBezTo>
                    <a:cubicBezTo>
                      <a:pt x="9646796" y="3815710"/>
                      <a:pt x="9625852" y="3783578"/>
                      <a:pt x="9610748" y="4008544"/>
                    </a:cubicBezTo>
                    <a:cubicBezTo>
                      <a:pt x="9595645" y="4233510"/>
                      <a:pt x="9604046" y="4369107"/>
                      <a:pt x="9610748" y="4577324"/>
                    </a:cubicBezTo>
                    <a:cubicBezTo>
                      <a:pt x="9617450" y="4785541"/>
                      <a:pt x="9587719" y="5158753"/>
                      <a:pt x="9610748" y="5416952"/>
                    </a:cubicBezTo>
                    <a:cubicBezTo>
                      <a:pt x="9359996" y="5434774"/>
                      <a:pt x="9168035" y="5429865"/>
                      <a:pt x="9020373" y="5416952"/>
                    </a:cubicBezTo>
                    <a:cubicBezTo>
                      <a:pt x="8872712" y="5404039"/>
                      <a:pt x="8563637" y="5398308"/>
                      <a:pt x="8333891" y="5416952"/>
                    </a:cubicBezTo>
                    <a:cubicBezTo>
                      <a:pt x="8104145" y="5435596"/>
                      <a:pt x="8079393" y="5436812"/>
                      <a:pt x="7935732" y="5416952"/>
                    </a:cubicBezTo>
                    <a:cubicBezTo>
                      <a:pt x="7792071" y="5397092"/>
                      <a:pt x="7706380" y="5433506"/>
                      <a:pt x="7537572" y="5416952"/>
                    </a:cubicBezTo>
                    <a:cubicBezTo>
                      <a:pt x="7368764" y="5400398"/>
                      <a:pt x="7154548" y="5419200"/>
                      <a:pt x="6851090" y="5416952"/>
                    </a:cubicBezTo>
                    <a:cubicBezTo>
                      <a:pt x="6547632" y="5414704"/>
                      <a:pt x="6493698" y="5435731"/>
                      <a:pt x="6356823" y="5416952"/>
                    </a:cubicBezTo>
                    <a:cubicBezTo>
                      <a:pt x="6219948" y="5398173"/>
                      <a:pt x="5856881" y="5453259"/>
                      <a:pt x="5574234" y="5416952"/>
                    </a:cubicBezTo>
                    <a:cubicBezTo>
                      <a:pt x="5291587" y="5380645"/>
                      <a:pt x="5240772" y="5408776"/>
                      <a:pt x="5079967" y="5416952"/>
                    </a:cubicBezTo>
                    <a:cubicBezTo>
                      <a:pt x="4919162" y="5425128"/>
                      <a:pt x="4672005" y="5432122"/>
                      <a:pt x="4297377" y="5416952"/>
                    </a:cubicBezTo>
                    <a:cubicBezTo>
                      <a:pt x="3922749" y="5401783"/>
                      <a:pt x="3989990" y="5404418"/>
                      <a:pt x="3899218" y="5416952"/>
                    </a:cubicBezTo>
                    <a:cubicBezTo>
                      <a:pt x="3808446" y="5429486"/>
                      <a:pt x="3299971" y="5385616"/>
                      <a:pt x="3116628" y="5416952"/>
                    </a:cubicBezTo>
                    <a:cubicBezTo>
                      <a:pt x="2933285" y="5448289"/>
                      <a:pt x="2824916" y="5415250"/>
                      <a:pt x="2622361" y="5416952"/>
                    </a:cubicBezTo>
                    <a:cubicBezTo>
                      <a:pt x="2419806" y="5418654"/>
                      <a:pt x="2363778" y="5422913"/>
                      <a:pt x="2224202" y="5416952"/>
                    </a:cubicBezTo>
                    <a:cubicBezTo>
                      <a:pt x="2084626" y="5410991"/>
                      <a:pt x="1905135" y="5406710"/>
                      <a:pt x="1729935" y="5416952"/>
                    </a:cubicBezTo>
                    <a:cubicBezTo>
                      <a:pt x="1554735" y="5427194"/>
                      <a:pt x="1305215" y="5445910"/>
                      <a:pt x="947345" y="5416952"/>
                    </a:cubicBezTo>
                    <a:cubicBezTo>
                      <a:pt x="589475" y="5387995"/>
                      <a:pt x="456969" y="5371466"/>
                      <a:pt x="0" y="5416952"/>
                    </a:cubicBezTo>
                    <a:cubicBezTo>
                      <a:pt x="-9589" y="5202769"/>
                      <a:pt x="-4629" y="5099316"/>
                      <a:pt x="0" y="4902342"/>
                    </a:cubicBezTo>
                    <a:cubicBezTo>
                      <a:pt x="4629" y="4705368"/>
                      <a:pt x="24151" y="4535091"/>
                      <a:pt x="0" y="4387731"/>
                    </a:cubicBezTo>
                    <a:cubicBezTo>
                      <a:pt x="-24151" y="4240371"/>
                      <a:pt x="26392" y="3948403"/>
                      <a:pt x="0" y="3656443"/>
                    </a:cubicBezTo>
                    <a:cubicBezTo>
                      <a:pt x="-26392" y="3364483"/>
                      <a:pt x="6302" y="3356175"/>
                      <a:pt x="0" y="3141832"/>
                    </a:cubicBezTo>
                    <a:cubicBezTo>
                      <a:pt x="-6302" y="2927489"/>
                      <a:pt x="30796" y="2710394"/>
                      <a:pt x="0" y="2464713"/>
                    </a:cubicBezTo>
                    <a:cubicBezTo>
                      <a:pt x="-30796" y="2219032"/>
                      <a:pt x="7510" y="2128144"/>
                      <a:pt x="0" y="1895933"/>
                    </a:cubicBezTo>
                    <a:cubicBezTo>
                      <a:pt x="-7510" y="1663722"/>
                      <a:pt x="-24525" y="1434740"/>
                      <a:pt x="0" y="1218814"/>
                    </a:cubicBezTo>
                    <a:cubicBezTo>
                      <a:pt x="24525" y="1002888"/>
                      <a:pt x="60133" y="566969"/>
                      <a:pt x="0" y="0"/>
                    </a:cubicBezTo>
                    <a:close/>
                  </a:path>
                </a:pathLst>
              </a:custGeom>
              <a:ln w="50800">
                <a:solidFill>
                  <a:schemeClr val="accent1">
                    <a:shade val="95000"/>
                    <a:satMod val="105000"/>
                  </a:schemeClr>
                </a:solidFill>
                <a:extLst>
                  <a:ext uri="{C807C97D-BFC1-408E-A445-0C87EB9F89A2}">
                    <ask:lineSketchStyleProps xmlns:ask="http://schemas.microsoft.com/office/drawing/2018/sketchyshapes" sd="1219033472">
                      <ask:type>
                        <ask:lineSketchFreehand/>
                      </ask:type>
                    </ask:lineSketchStyleProps>
                  </a:ext>
                </a:extLst>
              </a:ln>
            </p:spPr>
            <p:txBody>
              <a:bodyPr/>
              <a:lstStyle/>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i="1" dirty="0">
                  <a:latin typeface="Cambria Math" charset="0"/>
                </a:endParaRP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i="1">
                                <a:latin typeface="Cambria Math" charset="0"/>
                              </a:rPr>
                              <m:t>𝑦</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𝑦</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	Set</a:t>
                </a:r>
                <a14:m>
                  <m:oMath xmlns:m="http://schemas.openxmlformats.org/officeDocument/2006/math">
                    <m:r>
                      <a:rPr lang="en-US" sz="230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a:t>
                </a:r>
              </a:p>
              <a:p>
                <a:pPr>
                  <a:spcAft>
                    <a:spcPts val="600"/>
                  </a:spcAft>
                </a:pPr>
                <a:r>
                  <a:rPr lang="en-US" sz="2300" dirty="0"/>
                  <a:t>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smtClean="0">
                                <a:solidFill>
                                  <a:schemeClr val="tx2">
                                    <a:lumMod val="60000"/>
                                    <a:lumOff val="40000"/>
                                  </a:schemeClr>
                                </a:solidFill>
                                <a:latin typeface="Cambria Math" panose="02040503050406030204" pitchFamily="18" charset="0"/>
                              </a:rPr>
                            </m:ctrlPr>
                          </m:sSubPr>
                          <m:e>
                            <m:r>
                              <a:rPr lang="en-US" sz="2300" i="1">
                                <a:solidFill>
                                  <a:schemeClr val="tx2">
                                    <a:lumMod val="60000"/>
                                    <a:lumOff val="40000"/>
                                  </a:schemeClr>
                                </a:solidFill>
                                <a:latin typeface="Cambria Math" charset="0"/>
                              </a:rPr>
                              <m:t>𝑟</m:t>
                            </m:r>
                          </m:e>
                          <m:sub>
                            <m:r>
                              <a:rPr lang="en-US" sz="2300" i="1">
                                <a:solidFill>
                                  <a:schemeClr val="tx2">
                                    <a:lumMod val="60000"/>
                                    <a:lumOff val="40000"/>
                                  </a:schemeClr>
                                </a:solidFill>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smtClean="0">
                            <a:solidFill>
                              <a:schemeClr val="tx2">
                                <a:lumMod val="60000"/>
                                <a:lumOff val="40000"/>
                              </a:schemeClr>
                            </a:solidFill>
                            <a:latin typeface="Cambria Math" panose="02040503050406030204" pitchFamily="18" charset="0"/>
                          </a:rPr>
                        </m:ctrlPr>
                      </m:sSubPr>
                      <m:e>
                        <m:r>
                          <a:rPr lang="en-US" sz="2300" i="1">
                            <a:solidFill>
                              <a:schemeClr val="tx2">
                                <a:lumMod val="60000"/>
                                <a:lumOff val="40000"/>
                              </a:schemeClr>
                            </a:solidFill>
                            <a:latin typeface="Cambria Math" charset="0"/>
                          </a:rPr>
                          <m:t>𝑟</m:t>
                        </m:r>
                      </m:e>
                      <m:sub>
                        <m:r>
                          <a:rPr lang="en-US" sz="2300" i="1">
                            <a:solidFill>
                              <a:schemeClr val="tx2">
                                <a:lumMod val="60000"/>
                                <a:lumOff val="40000"/>
                              </a:schemeClr>
                            </a:solidFill>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𝜆</m:t>
                        </m:r>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𝑟</m:t>
                        </m:r>
                      </m:e>
                      <m:sub>
                        <m:r>
                          <a:rPr lang="en-US" sz="2300" i="1">
                            <a:latin typeface="Cambria Math" charset="0"/>
                          </a:rPr>
                          <m:t>𝑛</m:t>
                        </m:r>
                      </m:sub>
                    </m:sSub>
                    <m:r>
                      <a:rPr lang="en-US" sz="2300" i="1">
                        <a:latin typeface="Cambria Math" charset="0"/>
                        <a:ea typeface="Cambria Math" charset="0"/>
                        <a:cs typeface="Cambria Math" charset="0"/>
                      </a:rPr>
                      <m:t>←</m:t>
                    </m:r>
                    <m:sSub>
                      <m:sSubPr>
                        <m:ctrlPr>
                          <a:rPr lang="en-US" sz="2300" i="1">
                            <a:latin typeface="Cambria Math" panose="02040503050406030204" pitchFamily="18" charset="0"/>
                            <a:ea typeface="Cambria Math" charset="0"/>
                            <a:cs typeface="Cambria Math" charset="0"/>
                          </a:rPr>
                        </m:ctrlPr>
                      </m:sSubPr>
                      <m:e>
                        <m:r>
                          <a:rPr lang="en-US" sz="2300" i="1">
                            <a:latin typeface="Cambria Math" charset="0"/>
                            <a:ea typeface="Cambria Math" charset="0"/>
                            <a:cs typeface="Cambria Math" charset="0"/>
                          </a:rPr>
                          <m:t>𝑟</m:t>
                        </m:r>
                      </m:e>
                      <m:sub>
                        <m:r>
                          <a:rPr lang="en-US" sz="2300" i="1">
                            <a:latin typeface="Cambria Math" charset="0"/>
                            <a:ea typeface="Cambria Math" charset="0"/>
                            <a:cs typeface="Cambria Math" charset="0"/>
                          </a:rPr>
                          <m:t>𝑛</m:t>
                        </m:r>
                      </m:sub>
                    </m:sSub>
                    <m:r>
                      <a:rPr lang="en-US" sz="2300" i="1">
                        <a:latin typeface="Cambria Math" charset="0"/>
                        <a:ea typeface="Cambria Math" charset="0"/>
                        <a:cs typeface="Cambria Math" charset="0"/>
                      </a:rPr>
                      <m:t>−</m:t>
                    </m:r>
                    <m:r>
                      <a:rPr lang="en-US" sz="2300" i="1">
                        <a:latin typeface="Cambria Math" charset="0"/>
                        <a:ea typeface="Cambria Math" charset="0"/>
                        <a:cs typeface="Cambria Math" charset="0"/>
                      </a:rPr>
                      <m:t>𝜆</m:t>
                    </m:r>
                    <m:sSup>
                      <m:sSupPr>
                        <m:ctrlPr>
                          <a:rPr lang="en-US" sz="2300" i="1">
                            <a:latin typeface="Cambria Math" panose="02040503050406030204" pitchFamily="18" charset="0"/>
                            <a:ea typeface="Cambria Math" charset="0"/>
                            <a:cs typeface="Cambria Math" charset="0"/>
                          </a:rPr>
                        </m:ctrlPr>
                      </m:sSupPr>
                      <m:e>
                        <m:r>
                          <a:rPr lang="en-US" sz="2300" i="1">
                            <a:latin typeface="Cambria Math" charset="0"/>
                            <a:ea typeface="Cambria Math" charset="0"/>
                            <a:cs typeface="Cambria Math" charset="0"/>
                          </a:rPr>
                          <m:t>𝑇</m:t>
                        </m:r>
                      </m:e>
                      <m:sup>
                        <m:r>
                          <a:rPr lang="en-US" sz="2300" i="1">
                            <a:latin typeface="Cambria Math" charset="0"/>
                            <a:ea typeface="Cambria Math" charset="0"/>
                            <a:cs typeface="Cambria Math" charset="0"/>
                          </a:rPr>
                          <m:t>𝑖</m:t>
                        </m:r>
                      </m:sup>
                    </m:sSup>
                    <m:d>
                      <m:dPr>
                        <m:ctrlPr>
                          <a:rPr lang="en-US" sz="2300" i="1">
                            <a:latin typeface="Cambria Math" panose="02040503050406030204" pitchFamily="18" charset="0"/>
                            <a:ea typeface="Cambria Math" charset="0"/>
                            <a:cs typeface="Cambria Math" charset="0"/>
                          </a:rPr>
                        </m:ctrlPr>
                      </m:dPr>
                      <m:e>
                        <m:sSub>
                          <m:sSubPr>
                            <m:ctrlPr>
                              <a:rPr lang="en-US" sz="2300" i="1">
                                <a:latin typeface="Cambria Math" panose="02040503050406030204" pitchFamily="18" charset="0"/>
                                <a:ea typeface="Cambria Math" charset="0"/>
                                <a:cs typeface="Cambria Math" charset="0"/>
                              </a:rPr>
                            </m:ctrlPr>
                          </m:sSubPr>
                          <m:e>
                            <m:r>
                              <a:rPr lang="en-US" sz="2300" i="1">
                                <a:latin typeface="Cambria Math" charset="0"/>
                                <a:ea typeface="Cambria Math" charset="0"/>
                                <a:cs typeface="Cambria Math" charset="0"/>
                              </a:rPr>
                              <m:t>𝑥</m:t>
                            </m:r>
                          </m:e>
                          <m:sub>
                            <m:r>
                              <a:rPr lang="en-US" sz="2300" i="1">
                                <a:latin typeface="Cambria Math" charset="0"/>
                                <a:ea typeface="Cambria Math" charset="0"/>
                                <a:cs typeface="Cambria Math" charset="0"/>
                              </a:rPr>
                              <m:t>𝑛</m:t>
                            </m:r>
                          </m:sub>
                        </m:sSub>
                      </m:e>
                    </m:d>
                    <m:r>
                      <a:rPr lang="en-US" sz="2300" i="1">
                        <a:latin typeface="Cambria Math" charset="0"/>
                        <a:ea typeface="Cambria Math" charset="0"/>
                        <a:cs typeface="Cambria Math" charset="0"/>
                      </a:rPr>
                      <m:t>,  </m:t>
                    </m:r>
                    <m:r>
                      <a:rPr lang="en-US" sz="2300" i="1">
                        <a:latin typeface="Cambria Math" charset="0"/>
                        <a:ea typeface="Cambria Math" charset="0"/>
                        <a:cs typeface="Cambria Math" charset="0"/>
                      </a:rPr>
                      <m:t>𝑛</m:t>
                    </m:r>
                    <m:r>
                      <a:rPr lang="en-US" sz="2300" i="1">
                        <a:latin typeface="Cambria Math" charset="0"/>
                        <a:ea typeface="Cambria Math" charset="0"/>
                        <a:cs typeface="Cambria Math" charset="0"/>
                      </a:rPr>
                      <m:t>=1,…,</m:t>
                    </m:r>
                    <m:r>
                      <a:rPr lang="en-US" sz="2300" i="1">
                        <a:latin typeface="Cambria Math" charset="0"/>
                        <a:ea typeface="Cambria Math" charset="0"/>
                        <a:cs typeface="Cambria Math" charset="0"/>
                      </a:rPr>
                      <m:t>𝑁</m:t>
                    </m:r>
                  </m:oMath>
                </a14:m>
                <a:endParaRPr lang="en-US" sz="230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1290626" y="1166410"/>
                <a:ext cx="9610748" cy="5416952"/>
              </a:xfrm>
              <a:custGeom>
                <a:avLst/>
                <a:gdLst>
                  <a:gd name="connsiteX0" fmla="*/ 0 w 9610748"/>
                  <a:gd name="connsiteY0" fmla="*/ 0 h 5416952"/>
                  <a:gd name="connsiteX1" fmla="*/ 686482 w 9610748"/>
                  <a:gd name="connsiteY1" fmla="*/ 0 h 5416952"/>
                  <a:gd name="connsiteX2" fmla="*/ 1276857 w 9610748"/>
                  <a:gd name="connsiteY2" fmla="*/ 0 h 5416952"/>
                  <a:gd name="connsiteX3" fmla="*/ 1867231 w 9610748"/>
                  <a:gd name="connsiteY3" fmla="*/ 0 h 5416952"/>
                  <a:gd name="connsiteX4" fmla="*/ 2553713 w 9610748"/>
                  <a:gd name="connsiteY4" fmla="*/ 0 h 5416952"/>
                  <a:gd name="connsiteX5" fmla="*/ 3336303 w 9610748"/>
                  <a:gd name="connsiteY5" fmla="*/ 0 h 5416952"/>
                  <a:gd name="connsiteX6" fmla="*/ 4118892 w 9610748"/>
                  <a:gd name="connsiteY6" fmla="*/ 0 h 5416952"/>
                  <a:gd name="connsiteX7" fmla="*/ 4901481 w 9610748"/>
                  <a:gd name="connsiteY7" fmla="*/ 0 h 5416952"/>
                  <a:gd name="connsiteX8" fmla="*/ 5780178 w 9610748"/>
                  <a:gd name="connsiteY8" fmla="*/ 0 h 5416952"/>
                  <a:gd name="connsiteX9" fmla="*/ 6466660 w 9610748"/>
                  <a:gd name="connsiteY9" fmla="*/ 0 h 5416952"/>
                  <a:gd name="connsiteX10" fmla="*/ 7249250 w 9610748"/>
                  <a:gd name="connsiteY10" fmla="*/ 0 h 5416952"/>
                  <a:gd name="connsiteX11" fmla="*/ 7935732 w 9610748"/>
                  <a:gd name="connsiteY11" fmla="*/ 0 h 5416952"/>
                  <a:gd name="connsiteX12" fmla="*/ 8622214 w 9610748"/>
                  <a:gd name="connsiteY12" fmla="*/ 0 h 5416952"/>
                  <a:gd name="connsiteX13" fmla="*/ 9610748 w 9610748"/>
                  <a:gd name="connsiteY13" fmla="*/ 0 h 5416952"/>
                  <a:gd name="connsiteX14" fmla="*/ 9610748 w 9610748"/>
                  <a:gd name="connsiteY14" fmla="*/ 514610 h 5416952"/>
                  <a:gd name="connsiteX15" fmla="*/ 9610748 w 9610748"/>
                  <a:gd name="connsiteY15" fmla="*/ 1245899 h 5416952"/>
                  <a:gd name="connsiteX16" fmla="*/ 9610748 w 9610748"/>
                  <a:gd name="connsiteY16" fmla="*/ 1814679 h 5416952"/>
                  <a:gd name="connsiteX17" fmla="*/ 9610748 w 9610748"/>
                  <a:gd name="connsiteY17" fmla="*/ 2545967 h 5416952"/>
                  <a:gd name="connsiteX18" fmla="*/ 9610748 w 9610748"/>
                  <a:gd name="connsiteY18" fmla="*/ 3168917 h 5416952"/>
                  <a:gd name="connsiteX19" fmla="*/ 9610748 w 9610748"/>
                  <a:gd name="connsiteY19" fmla="*/ 3737697 h 5416952"/>
                  <a:gd name="connsiteX20" fmla="*/ 9610748 w 9610748"/>
                  <a:gd name="connsiteY20" fmla="*/ 4252307 h 5416952"/>
                  <a:gd name="connsiteX21" fmla="*/ 9610748 w 9610748"/>
                  <a:gd name="connsiteY21" fmla="*/ 4821087 h 5416952"/>
                  <a:gd name="connsiteX22" fmla="*/ 9610748 w 9610748"/>
                  <a:gd name="connsiteY22" fmla="*/ 5416952 h 5416952"/>
                  <a:gd name="connsiteX23" fmla="*/ 8924266 w 9610748"/>
                  <a:gd name="connsiteY23" fmla="*/ 5416952 h 5416952"/>
                  <a:gd name="connsiteX24" fmla="*/ 8045569 w 9610748"/>
                  <a:gd name="connsiteY24" fmla="*/ 5416952 h 5416952"/>
                  <a:gd name="connsiteX25" fmla="*/ 7166872 w 9610748"/>
                  <a:gd name="connsiteY25" fmla="*/ 5416952 h 5416952"/>
                  <a:gd name="connsiteX26" fmla="*/ 6480390 w 9610748"/>
                  <a:gd name="connsiteY26" fmla="*/ 5416952 h 5416952"/>
                  <a:gd name="connsiteX27" fmla="*/ 5601693 w 9610748"/>
                  <a:gd name="connsiteY27" fmla="*/ 5416952 h 5416952"/>
                  <a:gd name="connsiteX28" fmla="*/ 4915211 w 9610748"/>
                  <a:gd name="connsiteY28" fmla="*/ 5416952 h 5416952"/>
                  <a:gd name="connsiteX29" fmla="*/ 4132622 w 9610748"/>
                  <a:gd name="connsiteY29" fmla="*/ 5416952 h 5416952"/>
                  <a:gd name="connsiteX30" fmla="*/ 3734462 w 9610748"/>
                  <a:gd name="connsiteY30" fmla="*/ 5416952 h 5416952"/>
                  <a:gd name="connsiteX31" fmla="*/ 2855765 w 9610748"/>
                  <a:gd name="connsiteY31" fmla="*/ 5416952 h 5416952"/>
                  <a:gd name="connsiteX32" fmla="*/ 2265391 w 9610748"/>
                  <a:gd name="connsiteY32" fmla="*/ 5416952 h 5416952"/>
                  <a:gd name="connsiteX33" fmla="*/ 1482801 w 9610748"/>
                  <a:gd name="connsiteY33" fmla="*/ 5416952 h 5416952"/>
                  <a:gd name="connsiteX34" fmla="*/ 1084642 w 9610748"/>
                  <a:gd name="connsiteY34" fmla="*/ 5416952 h 5416952"/>
                  <a:gd name="connsiteX35" fmla="*/ 0 w 9610748"/>
                  <a:gd name="connsiteY35" fmla="*/ 5416952 h 5416952"/>
                  <a:gd name="connsiteX36" fmla="*/ 0 w 9610748"/>
                  <a:gd name="connsiteY36" fmla="*/ 4794003 h 5416952"/>
                  <a:gd name="connsiteX37" fmla="*/ 0 w 9610748"/>
                  <a:gd name="connsiteY37" fmla="*/ 4225223 h 5416952"/>
                  <a:gd name="connsiteX38" fmla="*/ 0 w 9610748"/>
                  <a:gd name="connsiteY38" fmla="*/ 3710612 h 5416952"/>
                  <a:gd name="connsiteX39" fmla="*/ 0 w 9610748"/>
                  <a:gd name="connsiteY39" fmla="*/ 2925154 h 5416952"/>
                  <a:gd name="connsiteX40" fmla="*/ 0 w 9610748"/>
                  <a:gd name="connsiteY40" fmla="*/ 2410544 h 5416952"/>
                  <a:gd name="connsiteX41" fmla="*/ 0 w 9610748"/>
                  <a:gd name="connsiteY41" fmla="*/ 1733425 h 5416952"/>
                  <a:gd name="connsiteX42" fmla="*/ 0 w 9610748"/>
                  <a:gd name="connsiteY42" fmla="*/ 1218814 h 5416952"/>
                  <a:gd name="connsiteX43" fmla="*/ 0 w 9610748"/>
                  <a:gd name="connsiteY43" fmla="*/ 0 h 54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10748" h="5416952" fill="none" extrusionOk="0">
                    <a:moveTo>
                      <a:pt x="0" y="0"/>
                    </a:moveTo>
                    <a:cubicBezTo>
                      <a:pt x="308462" y="-18473"/>
                      <a:pt x="458854" y="24218"/>
                      <a:pt x="686482" y="0"/>
                    </a:cubicBezTo>
                    <a:cubicBezTo>
                      <a:pt x="914110" y="-24218"/>
                      <a:pt x="1106051" y="2185"/>
                      <a:pt x="1276857" y="0"/>
                    </a:cubicBezTo>
                    <a:cubicBezTo>
                      <a:pt x="1447664" y="-2185"/>
                      <a:pt x="1644228" y="-8022"/>
                      <a:pt x="1867231" y="0"/>
                    </a:cubicBezTo>
                    <a:cubicBezTo>
                      <a:pt x="2090234" y="8022"/>
                      <a:pt x="2315308" y="-33709"/>
                      <a:pt x="2553713" y="0"/>
                    </a:cubicBezTo>
                    <a:cubicBezTo>
                      <a:pt x="2792118" y="33709"/>
                      <a:pt x="2945385" y="17886"/>
                      <a:pt x="3336303" y="0"/>
                    </a:cubicBezTo>
                    <a:cubicBezTo>
                      <a:pt x="3727221" y="-17886"/>
                      <a:pt x="3799450" y="15303"/>
                      <a:pt x="4118892" y="0"/>
                    </a:cubicBezTo>
                    <a:cubicBezTo>
                      <a:pt x="4438334" y="-15303"/>
                      <a:pt x="4547440" y="35449"/>
                      <a:pt x="4901481" y="0"/>
                    </a:cubicBezTo>
                    <a:cubicBezTo>
                      <a:pt x="5255522" y="-35449"/>
                      <a:pt x="5493767" y="4712"/>
                      <a:pt x="5780178" y="0"/>
                    </a:cubicBezTo>
                    <a:cubicBezTo>
                      <a:pt x="6066589" y="-4712"/>
                      <a:pt x="6211750" y="29158"/>
                      <a:pt x="6466660" y="0"/>
                    </a:cubicBezTo>
                    <a:cubicBezTo>
                      <a:pt x="6721570" y="-29158"/>
                      <a:pt x="6900702" y="-12625"/>
                      <a:pt x="7249250" y="0"/>
                    </a:cubicBezTo>
                    <a:cubicBezTo>
                      <a:pt x="7597798" y="12625"/>
                      <a:pt x="7690867" y="15379"/>
                      <a:pt x="7935732" y="0"/>
                    </a:cubicBezTo>
                    <a:cubicBezTo>
                      <a:pt x="8180597" y="-15379"/>
                      <a:pt x="8339356" y="19094"/>
                      <a:pt x="8622214" y="0"/>
                    </a:cubicBezTo>
                    <a:cubicBezTo>
                      <a:pt x="8905072" y="-19094"/>
                      <a:pt x="9352534" y="34676"/>
                      <a:pt x="9610748" y="0"/>
                    </a:cubicBezTo>
                    <a:cubicBezTo>
                      <a:pt x="9597229" y="161487"/>
                      <a:pt x="9617628" y="387745"/>
                      <a:pt x="9610748" y="514610"/>
                    </a:cubicBezTo>
                    <a:cubicBezTo>
                      <a:pt x="9603869" y="641475"/>
                      <a:pt x="9599914" y="918215"/>
                      <a:pt x="9610748" y="1245899"/>
                    </a:cubicBezTo>
                    <a:cubicBezTo>
                      <a:pt x="9621582" y="1573583"/>
                      <a:pt x="9621733" y="1533473"/>
                      <a:pt x="9610748" y="1814679"/>
                    </a:cubicBezTo>
                    <a:cubicBezTo>
                      <a:pt x="9599763" y="2095885"/>
                      <a:pt x="9645857" y="2258370"/>
                      <a:pt x="9610748" y="2545967"/>
                    </a:cubicBezTo>
                    <a:cubicBezTo>
                      <a:pt x="9575639" y="2833564"/>
                      <a:pt x="9599757" y="2991409"/>
                      <a:pt x="9610748" y="3168917"/>
                    </a:cubicBezTo>
                    <a:cubicBezTo>
                      <a:pt x="9621740" y="3346425"/>
                      <a:pt x="9619296" y="3497436"/>
                      <a:pt x="9610748" y="3737697"/>
                    </a:cubicBezTo>
                    <a:cubicBezTo>
                      <a:pt x="9602200" y="3977958"/>
                      <a:pt x="9597585" y="4037932"/>
                      <a:pt x="9610748" y="4252307"/>
                    </a:cubicBezTo>
                    <a:cubicBezTo>
                      <a:pt x="9623912" y="4466682"/>
                      <a:pt x="9608265" y="4663300"/>
                      <a:pt x="9610748" y="4821087"/>
                    </a:cubicBezTo>
                    <a:cubicBezTo>
                      <a:pt x="9613231" y="4978874"/>
                      <a:pt x="9607221" y="5262792"/>
                      <a:pt x="9610748" y="5416952"/>
                    </a:cubicBezTo>
                    <a:cubicBezTo>
                      <a:pt x="9409988" y="5442975"/>
                      <a:pt x="9090584" y="5417142"/>
                      <a:pt x="8924266" y="5416952"/>
                    </a:cubicBezTo>
                    <a:cubicBezTo>
                      <a:pt x="8757948" y="5416762"/>
                      <a:pt x="8346343" y="5381098"/>
                      <a:pt x="8045569" y="5416952"/>
                    </a:cubicBezTo>
                    <a:cubicBezTo>
                      <a:pt x="7744795" y="5452806"/>
                      <a:pt x="7501651" y="5413141"/>
                      <a:pt x="7166872" y="5416952"/>
                    </a:cubicBezTo>
                    <a:cubicBezTo>
                      <a:pt x="6832093" y="5420763"/>
                      <a:pt x="6670324" y="5402715"/>
                      <a:pt x="6480390" y="5416952"/>
                    </a:cubicBezTo>
                    <a:cubicBezTo>
                      <a:pt x="6290456" y="5431189"/>
                      <a:pt x="5997368" y="5410533"/>
                      <a:pt x="5601693" y="5416952"/>
                    </a:cubicBezTo>
                    <a:cubicBezTo>
                      <a:pt x="5206018" y="5423371"/>
                      <a:pt x="5137987" y="5433185"/>
                      <a:pt x="4915211" y="5416952"/>
                    </a:cubicBezTo>
                    <a:cubicBezTo>
                      <a:pt x="4692435" y="5400719"/>
                      <a:pt x="4299281" y="5385844"/>
                      <a:pt x="4132622" y="5416952"/>
                    </a:cubicBezTo>
                    <a:cubicBezTo>
                      <a:pt x="3965963" y="5448060"/>
                      <a:pt x="3915403" y="5433505"/>
                      <a:pt x="3734462" y="5416952"/>
                    </a:cubicBezTo>
                    <a:cubicBezTo>
                      <a:pt x="3553521" y="5400399"/>
                      <a:pt x="3089839" y="5380253"/>
                      <a:pt x="2855765" y="5416952"/>
                    </a:cubicBezTo>
                    <a:cubicBezTo>
                      <a:pt x="2621691" y="5453651"/>
                      <a:pt x="2551220" y="5395086"/>
                      <a:pt x="2265391" y="5416952"/>
                    </a:cubicBezTo>
                    <a:cubicBezTo>
                      <a:pt x="1979562" y="5438818"/>
                      <a:pt x="1742951" y="5384999"/>
                      <a:pt x="1482801" y="5416952"/>
                    </a:cubicBezTo>
                    <a:cubicBezTo>
                      <a:pt x="1222651" y="5448906"/>
                      <a:pt x="1183133" y="5400409"/>
                      <a:pt x="1084642" y="5416952"/>
                    </a:cubicBezTo>
                    <a:cubicBezTo>
                      <a:pt x="986151" y="5433495"/>
                      <a:pt x="442513" y="5394080"/>
                      <a:pt x="0" y="5416952"/>
                    </a:cubicBezTo>
                    <a:cubicBezTo>
                      <a:pt x="-3662" y="5268406"/>
                      <a:pt x="8313" y="4990416"/>
                      <a:pt x="0" y="4794003"/>
                    </a:cubicBezTo>
                    <a:cubicBezTo>
                      <a:pt x="-8313" y="4597590"/>
                      <a:pt x="-10331" y="4373839"/>
                      <a:pt x="0" y="4225223"/>
                    </a:cubicBezTo>
                    <a:cubicBezTo>
                      <a:pt x="10331" y="4076607"/>
                      <a:pt x="-15305" y="3833273"/>
                      <a:pt x="0" y="3710612"/>
                    </a:cubicBezTo>
                    <a:cubicBezTo>
                      <a:pt x="15305" y="3587951"/>
                      <a:pt x="7276" y="3268452"/>
                      <a:pt x="0" y="2925154"/>
                    </a:cubicBezTo>
                    <a:cubicBezTo>
                      <a:pt x="-7276" y="2581856"/>
                      <a:pt x="5106" y="2515615"/>
                      <a:pt x="0" y="2410544"/>
                    </a:cubicBezTo>
                    <a:cubicBezTo>
                      <a:pt x="-5106" y="2305473"/>
                      <a:pt x="-8179" y="1977480"/>
                      <a:pt x="0" y="1733425"/>
                    </a:cubicBezTo>
                    <a:cubicBezTo>
                      <a:pt x="8179" y="1489370"/>
                      <a:pt x="24695" y="1435684"/>
                      <a:pt x="0" y="1218814"/>
                    </a:cubicBezTo>
                    <a:cubicBezTo>
                      <a:pt x="-24695" y="1001944"/>
                      <a:pt x="-19647" y="564052"/>
                      <a:pt x="0" y="0"/>
                    </a:cubicBezTo>
                    <a:close/>
                  </a:path>
                  <a:path w="9610748" h="5416952" stroke="0" extrusionOk="0">
                    <a:moveTo>
                      <a:pt x="0" y="0"/>
                    </a:moveTo>
                    <a:cubicBezTo>
                      <a:pt x="279226" y="9331"/>
                      <a:pt x="355150" y="2038"/>
                      <a:pt x="590375" y="0"/>
                    </a:cubicBezTo>
                    <a:cubicBezTo>
                      <a:pt x="825600" y="-2038"/>
                      <a:pt x="905632" y="2048"/>
                      <a:pt x="988534" y="0"/>
                    </a:cubicBezTo>
                    <a:cubicBezTo>
                      <a:pt x="1071436" y="-2048"/>
                      <a:pt x="1623042" y="-17243"/>
                      <a:pt x="1867231" y="0"/>
                    </a:cubicBezTo>
                    <a:cubicBezTo>
                      <a:pt x="2111420" y="17243"/>
                      <a:pt x="2163389" y="-25493"/>
                      <a:pt x="2457606" y="0"/>
                    </a:cubicBezTo>
                    <a:cubicBezTo>
                      <a:pt x="2751824" y="25493"/>
                      <a:pt x="2895602" y="-1412"/>
                      <a:pt x="3047980" y="0"/>
                    </a:cubicBezTo>
                    <a:cubicBezTo>
                      <a:pt x="3200358" y="1412"/>
                      <a:pt x="3648171" y="-43539"/>
                      <a:pt x="3926677" y="0"/>
                    </a:cubicBezTo>
                    <a:cubicBezTo>
                      <a:pt x="4205183" y="43539"/>
                      <a:pt x="4287623" y="-4849"/>
                      <a:pt x="4420944" y="0"/>
                    </a:cubicBezTo>
                    <a:cubicBezTo>
                      <a:pt x="4554265" y="4849"/>
                      <a:pt x="4900066" y="-22457"/>
                      <a:pt x="5299641" y="0"/>
                    </a:cubicBezTo>
                    <a:cubicBezTo>
                      <a:pt x="5699216" y="22457"/>
                      <a:pt x="5870136" y="23059"/>
                      <a:pt x="6178338" y="0"/>
                    </a:cubicBezTo>
                    <a:cubicBezTo>
                      <a:pt x="6486540" y="-23059"/>
                      <a:pt x="6625981" y="27156"/>
                      <a:pt x="6864820" y="0"/>
                    </a:cubicBezTo>
                    <a:cubicBezTo>
                      <a:pt x="7103659" y="-27156"/>
                      <a:pt x="7318767" y="-43392"/>
                      <a:pt x="7743517" y="0"/>
                    </a:cubicBezTo>
                    <a:cubicBezTo>
                      <a:pt x="8168267" y="43392"/>
                      <a:pt x="8194441" y="21377"/>
                      <a:pt x="8333891" y="0"/>
                    </a:cubicBezTo>
                    <a:cubicBezTo>
                      <a:pt x="8473341" y="-21377"/>
                      <a:pt x="8769741" y="25032"/>
                      <a:pt x="8924266" y="0"/>
                    </a:cubicBezTo>
                    <a:cubicBezTo>
                      <a:pt x="9078791" y="-25032"/>
                      <a:pt x="9384143" y="-6270"/>
                      <a:pt x="9610748" y="0"/>
                    </a:cubicBezTo>
                    <a:cubicBezTo>
                      <a:pt x="9631070" y="195390"/>
                      <a:pt x="9600939" y="376154"/>
                      <a:pt x="9610748" y="622949"/>
                    </a:cubicBezTo>
                    <a:cubicBezTo>
                      <a:pt x="9620557" y="869744"/>
                      <a:pt x="9586534" y="1012054"/>
                      <a:pt x="9610748" y="1300068"/>
                    </a:cubicBezTo>
                    <a:cubicBezTo>
                      <a:pt x="9634962" y="1588082"/>
                      <a:pt x="9576540" y="1711290"/>
                      <a:pt x="9610748" y="2031357"/>
                    </a:cubicBezTo>
                    <a:cubicBezTo>
                      <a:pt x="9644956" y="2351424"/>
                      <a:pt x="9622998" y="2570978"/>
                      <a:pt x="9610748" y="2762646"/>
                    </a:cubicBezTo>
                    <a:cubicBezTo>
                      <a:pt x="9598498" y="2954314"/>
                      <a:pt x="9574700" y="3172158"/>
                      <a:pt x="9610748" y="3493934"/>
                    </a:cubicBezTo>
                    <a:cubicBezTo>
                      <a:pt x="9646796" y="3815710"/>
                      <a:pt x="9625852" y="3783578"/>
                      <a:pt x="9610748" y="4008544"/>
                    </a:cubicBezTo>
                    <a:cubicBezTo>
                      <a:pt x="9595645" y="4233510"/>
                      <a:pt x="9604046" y="4369107"/>
                      <a:pt x="9610748" y="4577324"/>
                    </a:cubicBezTo>
                    <a:cubicBezTo>
                      <a:pt x="9617450" y="4785541"/>
                      <a:pt x="9587719" y="5158753"/>
                      <a:pt x="9610748" y="5416952"/>
                    </a:cubicBezTo>
                    <a:cubicBezTo>
                      <a:pt x="9359996" y="5434774"/>
                      <a:pt x="9168035" y="5429865"/>
                      <a:pt x="9020373" y="5416952"/>
                    </a:cubicBezTo>
                    <a:cubicBezTo>
                      <a:pt x="8872712" y="5404039"/>
                      <a:pt x="8563637" y="5398308"/>
                      <a:pt x="8333891" y="5416952"/>
                    </a:cubicBezTo>
                    <a:cubicBezTo>
                      <a:pt x="8104145" y="5435596"/>
                      <a:pt x="8079393" y="5436812"/>
                      <a:pt x="7935732" y="5416952"/>
                    </a:cubicBezTo>
                    <a:cubicBezTo>
                      <a:pt x="7792071" y="5397092"/>
                      <a:pt x="7706380" y="5433506"/>
                      <a:pt x="7537572" y="5416952"/>
                    </a:cubicBezTo>
                    <a:cubicBezTo>
                      <a:pt x="7368764" y="5400398"/>
                      <a:pt x="7154548" y="5419200"/>
                      <a:pt x="6851090" y="5416952"/>
                    </a:cubicBezTo>
                    <a:cubicBezTo>
                      <a:pt x="6547632" y="5414704"/>
                      <a:pt x="6493698" y="5435731"/>
                      <a:pt x="6356823" y="5416952"/>
                    </a:cubicBezTo>
                    <a:cubicBezTo>
                      <a:pt x="6219948" y="5398173"/>
                      <a:pt x="5856881" y="5453259"/>
                      <a:pt x="5574234" y="5416952"/>
                    </a:cubicBezTo>
                    <a:cubicBezTo>
                      <a:pt x="5291587" y="5380645"/>
                      <a:pt x="5240772" y="5408776"/>
                      <a:pt x="5079967" y="5416952"/>
                    </a:cubicBezTo>
                    <a:cubicBezTo>
                      <a:pt x="4919162" y="5425128"/>
                      <a:pt x="4672005" y="5432122"/>
                      <a:pt x="4297377" y="5416952"/>
                    </a:cubicBezTo>
                    <a:cubicBezTo>
                      <a:pt x="3922749" y="5401783"/>
                      <a:pt x="3989990" y="5404418"/>
                      <a:pt x="3899218" y="5416952"/>
                    </a:cubicBezTo>
                    <a:cubicBezTo>
                      <a:pt x="3808446" y="5429486"/>
                      <a:pt x="3299971" y="5385616"/>
                      <a:pt x="3116628" y="5416952"/>
                    </a:cubicBezTo>
                    <a:cubicBezTo>
                      <a:pt x="2933285" y="5448289"/>
                      <a:pt x="2824916" y="5415250"/>
                      <a:pt x="2622361" y="5416952"/>
                    </a:cubicBezTo>
                    <a:cubicBezTo>
                      <a:pt x="2419806" y="5418654"/>
                      <a:pt x="2363778" y="5422913"/>
                      <a:pt x="2224202" y="5416952"/>
                    </a:cubicBezTo>
                    <a:cubicBezTo>
                      <a:pt x="2084626" y="5410991"/>
                      <a:pt x="1905135" y="5406710"/>
                      <a:pt x="1729935" y="5416952"/>
                    </a:cubicBezTo>
                    <a:cubicBezTo>
                      <a:pt x="1554735" y="5427194"/>
                      <a:pt x="1305215" y="5445910"/>
                      <a:pt x="947345" y="5416952"/>
                    </a:cubicBezTo>
                    <a:cubicBezTo>
                      <a:pt x="589475" y="5387995"/>
                      <a:pt x="456969" y="5371466"/>
                      <a:pt x="0" y="5416952"/>
                    </a:cubicBezTo>
                    <a:cubicBezTo>
                      <a:pt x="-9589" y="5202769"/>
                      <a:pt x="-4629" y="5099316"/>
                      <a:pt x="0" y="4902342"/>
                    </a:cubicBezTo>
                    <a:cubicBezTo>
                      <a:pt x="4629" y="4705368"/>
                      <a:pt x="24151" y="4535091"/>
                      <a:pt x="0" y="4387731"/>
                    </a:cubicBezTo>
                    <a:cubicBezTo>
                      <a:pt x="-24151" y="4240371"/>
                      <a:pt x="26392" y="3948403"/>
                      <a:pt x="0" y="3656443"/>
                    </a:cubicBezTo>
                    <a:cubicBezTo>
                      <a:pt x="-26392" y="3364483"/>
                      <a:pt x="6302" y="3356175"/>
                      <a:pt x="0" y="3141832"/>
                    </a:cubicBezTo>
                    <a:cubicBezTo>
                      <a:pt x="-6302" y="2927489"/>
                      <a:pt x="30796" y="2710394"/>
                      <a:pt x="0" y="2464713"/>
                    </a:cubicBezTo>
                    <a:cubicBezTo>
                      <a:pt x="-30796" y="2219032"/>
                      <a:pt x="7510" y="2128144"/>
                      <a:pt x="0" y="1895933"/>
                    </a:cubicBezTo>
                    <a:cubicBezTo>
                      <a:pt x="-7510" y="1663722"/>
                      <a:pt x="-24525" y="1434740"/>
                      <a:pt x="0" y="1218814"/>
                    </a:cubicBezTo>
                    <a:cubicBezTo>
                      <a:pt x="24525" y="1002888"/>
                      <a:pt x="60133" y="566969"/>
                      <a:pt x="0" y="0"/>
                    </a:cubicBezTo>
                    <a:close/>
                  </a:path>
                </a:pathLst>
              </a:custGeom>
              <a:blipFill>
                <a:blip r:embed="rId2"/>
                <a:stretch>
                  <a:fillRect l="-524"/>
                </a:stretch>
              </a:blipFill>
              <a:ln w="50800">
                <a:solidFill>
                  <a:schemeClr val="accent1">
                    <a:shade val="95000"/>
                    <a:satMod val="105000"/>
                  </a:schemeClr>
                </a:solidFill>
                <a:extLst>
                  <a:ext uri="{C807C97D-BFC1-408E-A445-0C87EB9F89A2}">
                    <ask:lineSketchStyleProps xmlns:ask="http://schemas.microsoft.com/office/drawing/2018/sketchyshapes" sd="1219033472">
                      <ask:type>
                        <ask:lineSketchFreehand/>
                      </ask:type>
                    </ask:lineSketchStyleProps>
                  </a:ext>
                </a:extLst>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37139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8400"/>
            <a:ext cx="12192000" cy="5689600"/>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3CED457-FE9B-EA46-AB23-7A329742B614}"/>
                  </a:ext>
                </a:extLst>
              </p:cNvPr>
              <p:cNvSpPr/>
              <p:nvPr/>
            </p:nvSpPr>
            <p:spPr>
              <a:xfrm>
                <a:off x="3805238" y="1168400"/>
                <a:ext cx="6096000" cy="461665"/>
              </a:xfrm>
              <a:prstGeom prst="rect">
                <a:avLst/>
              </a:prstGeom>
              <a:ln w="254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6096000"/>
                          <a:gd name="connsiteY0" fmla="*/ 0 h 461665"/>
                          <a:gd name="connsiteX1" fmla="*/ 371302 w 6096000"/>
                          <a:gd name="connsiteY1" fmla="*/ 0 h 461665"/>
                          <a:gd name="connsiteX2" fmla="*/ 1047404 w 6096000"/>
                          <a:gd name="connsiteY2" fmla="*/ 0 h 461665"/>
                          <a:gd name="connsiteX3" fmla="*/ 1662545 w 6096000"/>
                          <a:gd name="connsiteY3" fmla="*/ 0 h 461665"/>
                          <a:gd name="connsiteX4" fmla="*/ 2033847 w 6096000"/>
                          <a:gd name="connsiteY4" fmla="*/ 0 h 461665"/>
                          <a:gd name="connsiteX5" fmla="*/ 2527069 w 6096000"/>
                          <a:gd name="connsiteY5" fmla="*/ 0 h 461665"/>
                          <a:gd name="connsiteX6" fmla="*/ 3203171 w 6096000"/>
                          <a:gd name="connsiteY6" fmla="*/ 0 h 461665"/>
                          <a:gd name="connsiteX7" fmla="*/ 3757353 w 6096000"/>
                          <a:gd name="connsiteY7" fmla="*/ 0 h 461665"/>
                          <a:gd name="connsiteX8" fmla="*/ 4372495 w 6096000"/>
                          <a:gd name="connsiteY8" fmla="*/ 0 h 461665"/>
                          <a:gd name="connsiteX9" fmla="*/ 4865716 w 6096000"/>
                          <a:gd name="connsiteY9" fmla="*/ 0 h 461665"/>
                          <a:gd name="connsiteX10" fmla="*/ 5419898 w 6096000"/>
                          <a:gd name="connsiteY10" fmla="*/ 0 h 461665"/>
                          <a:gd name="connsiteX11" fmla="*/ 6096000 w 6096000"/>
                          <a:gd name="connsiteY11" fmla="*/ 0 h 461665"/>
                          <a:gd name="connsiteX12" fmla="*/ 6096000 w 6096000"/>
                          <a:gd name="connsiteY12" fmla="*/ 461665 h 461665"/>
                          <a:gd name="connsiteX13" fmla="*/ 5724698 w 6096000"/>
                          <a:gd name="connsiteY13" fmla="*/ 461665 h 461665"/>
                          <a:gd name="connsiteX14" fmla="*/ 5353396 w 6096000"/>
                          <a:gd name="connsiteY14" fmla="*/ 461665 h 461665"/>
                          <a:gd name="connsiteX15" fmla="*/ 4738255 w 6096000"/>
                          <a:gd name="connsiteY15" fmla="*/ 461665 h 461665"/>
                          <a:gd name="connsiteX16" fmla="*/ 4366953 w 6096000"/>
                          <a:gd name="connsiteY16" fmla="*/ 461665 h 461665"/>
                          <a:gd name="connsiteX17" fmla="*/ 3812771 w 6096000"/>
                          <a:gd name="connsiteY17" fmla="*/ 461665 h 461665"/>
                          <a:gd name="connsiteX18" fmla="*/ 3380509 w 6096000"/>
                          <a:gd name="connsiteY18" fmla="*/ 461665 h 461665"/>
                          <a:gd name="connsiteX19" fmla="*/ 2826327 w 6096000"/>
                          <a:gd name="connsiteY19" fmla="*/ 461665 h 461665"/>
                          <a:gd name="connsiteX20" fmla="*/ 2272145 w 6096000"/>
                          <a:gd name="connsiteY20" fmla="*/ 461665 h 461665"/>
                          <a:gd name="connsiteX21" fmla="*/ 1717964 w 6096000"/>
                          <a:gd name="connsiteY21" fmla="*/ 461665 h 461665"/>
                          <a:gd name="connsiteX22" fmla="*/ 1163782 w 6096000"/>
                          <a:gd name="connsiteY22" fmla="*/ 461665 h 461665"/>
                          <a:gd name="connsiteX23" fmla="*/ 670560 w 6096000"/>
                          <a:gd name="connsiteY23" fmla="*/ 461665 h 461665"/>
                          <a:gd name="connsiteX24" fmla="*/ 0 w 6096000"/>
                          <a:gd name="connsiteY24" fmla="*/ 461665 h 461665"/>
                          <a:gd name="connsiteX25" fmla="*/ 0 w 6096000"/>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6000" h="461665" fill="none" extrusionOk="0">
                            <a:moveTo>
                              <a:pt x="0" y="0"/>
                            </a:moveTo>
                            <a:cubicBezTo>
                              <a:pt x="146232" y="-6151"/>
                              <a:pt x="265433" y="16610"/>
                              <a:pt x="371302" y="0"/>
                            </a:cubicBezTo>
                            <a:cubicBezTo>
                              <a:pt x="477171" y="-16610"/>
                              <a:pt x="818387" y="10264"/>
                              <a:pt x="1047404" y="0"/>
                            </a:cubicBezTo>
                            <a:cubicBezTo>
                              <a:pt x="1276421" y="-10264"/>
                              <a:pt x="1488882" y="14796"/>
                              <a:pt x="1662545" y="0"/>
                            </a:cubicBezTo>
                            <a:cubicBezTo>
                              <a:pt x="1836208" y="-14796"/>
                              <a:pt x="1874907" y="33134"/>
                              <a:pt x="2033847" y="0"/>
                            </a:cubicBezTo>
                            <a:cubicBezTo>
                              <a:pt x="2192787" y="-33134"/>
                              <a:pt x="2355889" y="36938"/>
                              <a:pt x="2527069" y="0"/>
                            </a:cubicBezTo>
                            <a:cubicBezTo>
                              <a:pt x="2698249" y="-36938"/>
                              <a:pt x="2907074" y="24521"/>
                              <a:pt x="3203171" y="0"/>
                            </a:cubicBezTo>
                            <a:cubicBezTo>
                              <a:pt x="3499268" y="-24521"/>
                              <a:pt x="3613583" y="2774"/>
                              <a:pt x="3757353" y="0"/>
                            </a:cubicBezTo>
                            <a:cubicBezTo>
                              <a:pt x="3901123" y="-2774"/>
                              <a:pt x="4093988" y="47287"/>
                              <a:pt x="4372495" y="0"/>
                            </a:cubicBezTo>
                            <a:cubicBezTo>
                              <a:pt x="4651002" y="-47287"/>
                              <a:pt x="4652623" y="40867"/>
                              <a:pt x="4865716" y="0"/>
                            </a:cubicBezTo>
                            <a:cubicBezTo>
                              <a:pt x="5078809" y="-40867"/>
                              <a:pt x="5251610" y="50922"/>
                              <a:pt x="5419898" y="0"/>
                            </a:cubicBezTo>
                            <a:cubicBezTo>
                              <a:pt x="5588186" y="-50922"/>
                              <a:pt x="5866266" y="3357"/>
                              <a:pt x="6096000" y="0"/>
                            </a:cubicBezTo>
                            <a:cubicBezTo>
                              <a:pt x="6136068" y="150733"/>
                              <a:pt x="6078954" y="357139"/>
                              <a:pt x="6096000" y="461665"/>
                            </a:cubicBezTo>
                            <a:cubicBezTo>
                              <a:pt x="5991774" y="481075"/>
                              <a:pt x="5851034" y="417311"/>
                              <a:pt x="5724698" y="461665"/>
                            </a:cubicBezTo>
                            <a:cubicBezTo>
                              <a:pt x="5598362" y="506019"/>
                              <a:pt x="5475048" y="457728"/>
                              <a:pt x="5353396" y="461665"/>
                            </a:cubicBezTo>
                            <a:cubicBezTo>
                              <a:pt x="5231744" y="465602"/>
                              <a:pt x="4939722" y="394258"/>
                              <a:pt x="4738255" y="461665"/>
                            </a:cubicBezTo>
                            <a:cubicBezTo>
                              <a:pt x="4536788" y="529072"/>
                              <a:pt x="4548763" y="453133"/>
                              <a:pt x="4366953" y="461665"/>
                            </a:cubicBezTo>
                            <a:cubicBezTo>
                              <a:pt x="4185143" y="470197"/>
                              <a:pt x="3958076" y="400473"/>
                              <a:pt x="3812771" y="461665"/>
                            </a:cubicBezTo>
                            <a:cubicBezTo>
                              <a:pt x="3667466" y="522857"/>
                              <a:pt x="3536257" y="426791"/>
                              <a:pt x="3380509" y="461665"/>
                            </a:cubicBezTo>
                            <a:cubicBezTo>
                              <a:pt x="3224761" y="496539"/>
                              <a:pt x="3073141" y="422704"/>
                              <a:pt x="2826327" y="461665"/>
                            </a:cubicBezTo>
                            <a:cubicBezTo>
                              <a:pt x="2579513" y="500626"/>
                              <a:pt x="2432115" y="413028"/>
                              <a:pt x="2272145" y="461665"/>
                            </a:cubicBezTo>
                            <a:cubicBezTo>
                              <a:pt x="2112175" y="510302"/>
                              <a:pt x="1886021" y="439999"/>
                              <a:pt x="1717964" y="461665"/>
                            </a:cubicBezTo>
                            <a:cubicBezTo>
                              <a:pt x="1549907" y="483331"/>
                              <a:pt x="1283115" y="422553"/>
                              <a:pt x="1163782" y="461665"/>
                            </a:cubicBezTo>
                            <a:cubicBezTo>
                              <a:pt x="1044449" y="500777"/>
                              <a:pt x="904249" y="452528"/>
                              <a:pt x="670560" y="461665"/>
                            </a:cubicBezTo>
                            <a:cubicBezTo>
                              <a:pt x="436871" y="470802"/>
                              <a:pt x="313361" y="429264"/>
                              <a:pt x="0" y="461665"/>
                            </a:cubicBezTo>
                            <a:cubicBezTo>
                              <a:pt x="-4626" y="328533"/>
                              <a:pt x="40458" y="112900"/>
                              <a:pt x="0" y="0"/>
                            </a:cubicBezTo>
                            <a:close/>
                          </a:path>
                          <a:path w="6096000" h="461665" stroke="0" extrusionOk="0">
                            <a:moveTo>
                              <a:pt x="0" y="0"/>
                            </a:moveTo>
                            <a:cubicBezTo>
                              <a:pt x="184486" y="-27387"/>
                              <a:pt x="270982" y="41882"/>
                              <a:pt x="493222" y="0"/>
                            </a:cubicBezTo>
                            <a:cubicBezTo>
                              <a:pt x="715462" y="-41882"/>
                              <a:pt x="704790" y="17964"/>
                              <a:pt x="864524" y="0"/>
                            </a:cubicBezTo>
                            <a:cubicBezTo>
                              <a:pt x="1024258" y="-17964"/>
                              <a:pt x="1352985" y="67992"/>
                              <a:pt x="1540625" y="0"/>
                            </a:cubicBezTo>
                            <a:cubicBezTo>
                              <a:pt x="1728265" y="-67992"/>
                              <a:pt x="1888582" y="36218"/>
                              <a:pt x="2033847" y="0"/>
                            </a:cubicBezTo>
                            <a:cubicBezTo>
                              <a:pt x="2179112" y="-36218"/>
                              <a:pt x="2385603" y="16814"/>
                              <a:pt x="2527069" y="0"/>
                            </a:cubicBezTo>
                            <a:cubicBezTo>
                              <a:pt x="2668535" y="-16814"/>
                              <a:pt x="2885001" y="60575"/>
                              <a:pt x="3203171" y="0"/>
                            </a:cubicBezTo>
                            <a:cubicBezTo>
                              <a:pt x="3521341" y="-60575"/>
                              <a:pt x="3438165" y="6965"/>
                              <a:pt x="3635433" y="0"/>
                            </a:cubicBezTo>
                            <a:cubicBezTo>
                              <a:pt x="3832701" y="-6965"/>
                              <a:pt x="3980275" y="38533"/>
                              <a:pt x="4311535" y="0"/>
                            </a:cubicBezTo>
                            <a:cubicBezTo>
                              <a:pt x="4642795" y="-38533"/>
                              <a:pt x="4834150" y="70591"/>
                              <a:pt x="4987636" y="0"/>
                            </a:cubicBezTo>
                            <a:cubicBezTo>
                              <a:pt x="5141122" y="-70591"/>
                              <a:pt x="5297346" y="29885"/>
                              <a:pt x="5541818" y="0"/>
                            </a:cubicBezTo>
                            <a:cubicBezTo>
                              <a:pt x="5786290" y="-29885"/>
                              <a:pt x="5870203" y="46887"/>
                              <a:pt x="6096000" y="0"/>
                            </a:cubicBezTo>
                            <a:cubicBezTo>
                              <a:pt x="6108011" y="186666"/>
                              <a:pt x="6095821" y="321628"/>
                              <a:pt x="6096000" y="461665"/>
                            </a:cubicBezTo>
                            <a:cubicBezTo>
                              <a:pt x="5993264" y="500899"/>
                              <a:pt x="5857660" y="448840"/>
                              <a:pt x="5724698" y="461665"/>
                            </a:cubicBezTo>
                            <a:cubicBezTo>
                              <a:pt x="5591736" y="474490"/>
                              <a:pt x="5320024" y="448531"/>
                              <a:pt x="5048596" y="461665"/>
                            </a:cubicBezTo>
                            <a:cubicBezTo>
                              <a:pt x="4777168" y="474799"/>
                              <a:pt x="4800040" y="410357"/>
                              <a:pt x="4616335" y="461665"/>
                            </a:cubicBezTo>
                            <a:cubicBezTo>
                              <a:pt x="4432630" y="512973"/>
                              <a:pt x="4178874" y="419631"/>
                              <a:pt x="4062153" y="461665"/>
                            </a:cubicBezTo>
                            <a:cubicBezTo>
                              <a:pt x="3945432" y="503699"/>
                              <a:pt x="3597392" y="406699"/>
                              <a:pt x="3386051" y="461665"/>
                            </a:cubicBezTo>
                            <a:cubicBezTo>
                              <a:pt x="3174710" y="516631"/>
                              <a:pt x="3021898" y="440300"/>
                              <a:pt x="2831869" y="461665"/>
                            </a:cubicBezTo>
                            <a:cubicBezTo>
                              <a:pt x="2641840" y="483030"/>
                              <a:pt x="2549378" y="423576"/>
                              <a:pt x="2460567" y="461665"/>
                            </a:cubicBezTo>
                            <a:cubicBezTo>
                              <a:pt x="2371756" y="499754"/>
                              <a:pt x="2162797" y="444151"/>
                              <a:pt x="2028305" y="461665"/>
                            </a:cubicBezTo>
                            <a:cubicBezTo>
                              <a:pt x="1893813" y="479179"/>
                              <a:pt x="1533029" y="451863"/>
                              <a:pt x="1352204" y="461665"/>
                            </a:cubicBezTo>
                            <a:cubicBezTo>
                              <a:pt x="1171379" y="471467"/>
                              <a:pt x="914171" y="455869"/>
                              <a:pt x="798022" y="461665"/>
                            </a:cubicBezTo>
                            <a:cubicBezTo>
                              <a:pt x="681873" y="467461"/>
                              <a:pt x="233034" y="458082"/>
                              <a:pt x="0" y="461665"/>
                            </a:cubicBezTo>
                            <a:cubicBezTo>
                              <a:pt x="-9637" y="325272"/>
                              <a:pt x="13225" y="95047"/>
                              <a:pt x="0" y="0"/>
                            </a:cubicBezTo>
                            <a:close/>
                          </a:path>
                        </a:pathLst>
                      </a:custGeom>
                      <ask:type>
                        <ask:lineSketchNone/>
                      </ask:type>
                    </ask:lineSketchStyleProps>
                  </a:ext>
                </a:extLst>
              </a:ln>
            </p:spPr>
            <p:txBody>
              <a:bodyPr>
                <a:spAutoFit/>
              </a:bodyPr>
              <a:lstStyle/>
              <a:p>
                <a:pPr>
                  <a:spcAft>
                    <a:spcPts val="600"/>
                  </a:spcAft>
                </a:pPr>
                <a:r>
                  <a:rPr lang="en-US" sz="2400" dirty="0"/>
                  <a:t>training data: </a:t>
                </a:r>
                <a14:m>
                  <m:oMath xmlns:m="http://schemas.openxmlformats.org/officeDocument/2006/math">
                    <m:r>
                      <m:rPr>
                        <m:lit/>
                      </m:rPr>
                      <a:rPr lang="en-US" sz="2400" i="1">
                        <a:latin typeface="Cambria Math"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1</m:t>
                            </m:r>
                          </m:sub>
                        </m:sSub>
                      </m:e>
                    </m:d>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𝑁</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𝑁</m:t>
                        </m:r>
                      </m:sub>
                    </m:sSub>
                    <m:r>
                      <a:rPr lang="en-US" sz="2400" i="1">
                        <a:latin typeface="Cambria Math" charset="0"/>
                      </a:rPr>
                      <m:t>)</m:t>
                    </m:r>
                    <m:r>
                      <m:rPr>
                        <m:lit/>
                      </m:rPr>
                      <a:rPr lang="en-US" sz="2400" i="1">
                        <a:latin typeface="Cambria Math" charset="0"/>
                      </a:rPr>
                      <m:t>}</m:t>
                    </m:r>
                  </m:oMath>
                </a14:m>
                <a:r>
                  <a:rPr lang="en-US" sz="2400" dirty="0"/>
                  <a:t> </a:t>
                </a:r>
              </a:p>
            </p:txBody>
          </p:sp>
        </mc:Choice>
        <mc:Fallback>
          <p:sp>
            <p:nvSpPr>
              <p:cNvPr id="3" name="Rectangle 2">
                <a:extLst>
                  <a:ext uri="{FF2B5EF4-FFF2-40B4-BE49-F238E27FC236}">
                    <a16:creationId xmlns:a16="http://schemas.microsoft.com/office/drawing/2014/main" id="{13CED457-FE9B-EA46-AB23-7A329742B614}"/>
                  </a:ext>
                </a:extLst>
              </p:cNvPr>
              <p:cNvSpPr>
                <a:spLocks noRot="1" noChangeAspect="1" noMove="1" noResize="1" noEditPoints="1" noAdjustHandles="1" noChangeArrowheads="1" noChangeShapeType="1" noTextEdit="1"/>
              </p:cNvSpPr>
              <p:nvPr/>
            </p:nvSpPr>
            <p:spPr>
              <a:xfrm>
                <a:off x="3805238" y="1168400"/>
                <a:ext cx="6096000" cy="461665"/>
              </a:xfrm>
              <a:prstGeom prst="rect">
                <a:avLst/>
              </a:prstGeom>
              <a:blipFill>
                <a:blip r:embed="rId3"/>
                <a:stretch>
                  <a:fillRect l="-1242" t="-5128" b="-25641"/>
                </a:stretch>
              </a:blipFill>
              <a:ln w="25400">
                <a:solidFill>
                  <a:schemeClr val="accent1">
                    <a:shade val="95000"/>
                    <a:satMod val="105000"/>
                  </a:schemeClr>
                </a:solidFill>
                <a:extLst>
                  <a:ext uri="{C807C97D-BFC1-408E-A445-0C87EB9F89A2}">
                    <ask:lineSketchStyleProps xmlns:ask="http://schemas.microsoft.com/office/drawing/2018/sketchyshapes" sd="1219033472">
                      <a:custGeom>
                        <a:avLst/>
                        <a:gdLst>
                          <a:gd name="connsiteX0" fmla="*/ 0 w 6096000"/>
                          <a:gd name="connsiteY0" fmla="*/ 0 h 461665"/>
                          <a:gd name="connsiteX1" fmla="*/ 371302 w 6096000"/>
                          <a:gd name="connsiteY1" fmla="*/ 0 h 461665"/>
                          <a:gd name="connsiteX2" fmla="*/ 1047404 w 6096000"/>
                          <a:gd name="connsiteY2" fmla="*/ 0 h 461665"/>
                          <a:gd name="connsiteX3" fmla="*/ 1662545 w 6096000"/>
                          <a:gd name="connsiteY3" fmla="*/ 0 h 461665"/>
                          <a:gd name="connsiteX4" fmla="*/ 2033847 w 6096000"/>
                          <a:gd name="connsiteY4" fmla="*/ 0 h 461665"/>
                          <a:gd name="connsiteX5" fmla="*/ 2527069 w 6096000"/>
                          <a:gd name="connsiteY5" fmla="*/ 0 h 461665"/>
                          <a:gd name="connsiteX6" fmla="*/ 3203171 w 6096000"/>
                          <a:gd name="connsiteY6" fmla="*/ 0 h 461665"/>
                          <a:gd name="connsiteX7" fmla="*/ 3757353 w 6096000"/>
                          <a:gd name="connsiteY7" fmla="*/ 0 h 461665"/>
                          <a:gd name="connsiteX8" fmla="*/ 4372495 w 6096000"/>
                          <a:gd name="connsiteY8" fmla="*/ 0 h 461665"/>
                          <a:gd name="connsiteX9" fmla="*/ 4865716 w 6096000"/>
                          <a:gd name="connsiteY9" fmla="*/ 0 h 461665"/>
                          <a:gd name="connsiteX10" fmla="*/ 5419898 w 6096000"/>
                          <a:gd name="connsiteY10" fmla="*/ 0 h 461665"/>
                          <a:gd name="connsiteX11" fmla="*/ 6096000 w 6096000"/>
                          <a:gd name="connsiteY11" fmla="*/ 0 h 461665"/>
                          <a:gd name="connsiteX12" fmla="*/ 6096000 w 6096000"/>
                          <a:gd name="connsiteY12" fmla="*/ 461665 h 461665"/>
                          <a:gd name="connsiteX13" fmla="*/ 5724698 w 6096000"/>
                          <a:gd name="connsiteY13" fmla="*/ 461665 h 461665"/>
                          <a:gd name="connsiteX14" fmla="*/ 5353396 w 6096000"/>
                          <a:gd name="connsiteY14" fmla="*/ 461665 h 461665"/>
                          <a:gd name="connsiteX15" fmla="*/ 4738255 w 6096000"/>
                          <a:gd name="connsiteY15" fmla="*/ 461665 h 461665"/>
                          <a:gd name="connsiteX16" fmla="*/ 4366953 w 6096000"/>
                          <a:gd name="connsiteY16" fmla="*/ 461665 h 461665"/>
                          <a:gd name="connsiteX17" fmla="*/ 3812771 w 6096000"/>
                          <a:gd name="connsiteY17" fmla="*/ 461665 h 461665"/>
                          <a:gd name="connsiteX18" fmla="*/ 3380509 w 6096000"/>
                          <a:gd name="connsiteY18" fmla="*/ 461665 h 461665"/>
                          <a:gd name="connsiteX19" fmla="*/ 2826327 w 6096000"/>
                          <a:gd name="connsiteY19" fmla="*/ 461665 h 461665"/>
                          <a:gd name="connsiteX20" fmla="*/ 2272145 w 6096000"/>
                          <a:gd name="connsiteY20" fmla="*/ 461665 h 461665"/>
                          <a:gd name="connsiteX21" fmla="*/ 1717964 w 6096000"/>
                          <a:gd name="connsiteY21" fmla="*/ 461665 h 461665"/>
                          <a:gd name="connsiteX22" fmla="*/ 1163782 w 6096000"/>
                          <a:gd name="connsiteY22" fmla="*/ 461665 h 461665"/>
                          <a:gd name="connsiteX23" fmla="*/ 670560 w 6096000"/>
                          <a:gd name="connsiteY23" fmla="*/ 461665 h 461665"/>
                          <a:gd name="connsiteX24" fmla="*/ 0 w 6096000"/>
                          <a:gd name="connsiteY24" fmla="*/ 461665 h 461665"/>
                          <a:gd name="connsiteX25" fmla="*/ 0 w 6096000"/>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6000" h="461665" fill="none" extrusionOk="0">
                            <a:moveTo>
                              <a:pt x="0" y="0"/>
                            </a:moveTo>
                            <a:cubicBezTo>
                              <a:pt x="146232" y="-6151"/>
                              <a:pt x="265433" y="16610"/>
                              <a:pt x="371302" y="0"/>
                            </a:cubicBezTo>
                            <a:cubicBezTo>
                              <a:pt x="477171" y="-16610"/>
                              <a:pt x="818387" y="10264"/>
                              <a:pt x="1047404" y="0"/>
                            </a:cubicBezTo>
                            <a:cubicBezTo>
                              <a:pt x="1276421" y="-10264"/>
                              <a:pt x="1488882" y="14796"/>
                              <a:pt x="1662545" y="0"/>
                            </a:cubicBezTo>
                            <a:cubicBezTo>
                              <a:pt x="1836208" y="-14796"/>
                              <a:pt x="1874907" y="33134"/>
                              <a:pt x="2033847" y="0"/>
                            </a:cubicBezTo>
                            <a:cubicBezTo>
                              <a:pt x="2192787" y="-33134"/>
                              <a:pt x="2355889" y="36938"/>
                              <a:pt x="2527069" y="0"/>
                            </a:cubicBezTo>
                            <a:cubicBezTo>
                              <a:pt x="2698249" y="-36938"/>
                              <a:pt x="2907074" y="24521"/>
                              <a:pt x="3203171" y="0"/>
                            </a:cubicBezTo>
                            <a:cubicBezTo>
                              <a:pt x="3499268" y="-24521"/>
                              <a:pt x="3613583" y="2774"/>
                              <a:pt x="3757353" y="0"/>
                            </a:cubicBezTo>
                            <a:cubicBezTo>
                              <a:pt x="3901123" y="-2774"/>
                              <a:pt x="4093988" y="47287"/>
                              <a:pt x="4372495" y="0"/>
                            </a:cubicBezTo>
                            <a:cubicBezTo>
                              <a:pt x="4651002" y="-47287"/>
                              <a:pt x="4652623" y="40867"/>
                              <a:pt x="4865716" y="0"/>
                            </a:cubicBezTo>
                            <a:cubicBezTo>
                              <a:pt x="5078809" y="-40867"/>
                              <a:pt x="5251610" y="50922"/>
                              <a:pt x="5419898" y="0"/>
                            </a:cubicBezTo>
                            <a:cubicBezTo>
                              <a:pt x="5588186" y="-50922"/>
                              <a:pt x="5866266" y="3357"/>
                              <a:pt x="6096000" y="0"/>
                            </a:cubicBezTo>
                            <a:cubicBezTo>
                              <a:pt x="6136068" y="150733"/>
                              <a:pt x="6078954" y="357139"/>
                              <a:pt x="6096000" y="461665"/>
                            </a:cubicBezTo>
                            <a:cubicBezTo>
                              <a:pt x="5991774" y="481075"/>
                              <a:pt x="5851034" y="417311"/>
                              <a:pt x="5724698" y="461665"/>
                            </a:cubicBezTo>
                            <a:cubicBezTo>
                              <a:pt x="5598362" y="506019"/>
                              <a:pt x="5475048" y="457728"/>
                              <a:pt x="5353396" y="461665"/>
                            </a:cubicBezTo>
                            <a:cubicBezTo>
                              <a:pt x="5231744" y="465602"/>
                              <a:pt x="4939722" y="394258"/>
                              <a:pt x="4738255" y="461665"/>
                            </a:cubicBezTo>
                            <a:cubicBezTo>
                              <a:pt x="4536788" y="529072"/>
                              <a:pt x="4548763" y="453133"/>
                              <a:pt x="4366953" y="461665"/>
                            </a:cubicBezTo>
                            <a:cubicBezTo>
                              <a:pt x="4185143" y="470197"/>
                              <a:pt x="3958076" y="400473"/>
                              <a:pt x="3812771" y="461665"/>
                            </a:cubicBezTo>
                            <a:cubicBezTo>
                              <a:pt x="3667466" y="522857"/>
                              <a:pt x="3536257" y="426791"/>
                              <a:pt x="3380509" y="461665"/>
                            </a:cubicBezTo>
                            <a:cubicBezTo>
                              <a:pt x="3224761" y="496539"/>
                              <a:pt x="3073141" y="422704"/>
                              <a:pt x="2826327" y="461665"/>
                            </a:cubicBezTo>
                            <a:cubicBezTo>
                              <a:pt x="2579513" y="500626"/>
                              <a:pt x="2432115" y="413028"/>
                              <a:pt x="2272145" y="461665"/>
                            </a:cubicBezTo>
                            <a:cubicBezTo>
                              <a:pt x="2112175" y="510302"/>
                              <a:pt x="1886021" y="439999"/>
                              <a:pt x="1717964" y="461665"/>
                            </a:cubicBezTo>
                            <a:cubicBezTo>
                              <a:pt x="1549907" y="483331"/>
                              <a:pt x="1283115" y="422553"/>
                              <a:pt x="1163782" y="461665"/>
                            </a:cubicBezTo>
                            <a:cubicBezTo>
                              <a:pt x="1044449" y="500777"/>
                              <a:pt x="904249" y="452528"/>
                              <a:pt x="670560" y="461665"/>
                            </a:cubicBezTo>
                            <a:cubicBezTo>
                              <a:pt x="436871" y="470802"/>
                              <a:pt x="313361" y="429264"/>
                              <a:pt x="0" y="461665"/>
                            </a:cubicBezTo>
                            <a:cubicBezTo>
                              <a:pt x="-4626" y="328533"/>
                              <a:pt x="40458" y="112900"/>
                              <a:pt x="0" y="0"/>
                            </a:cubicBezTo>
                            <a:close/>
                          </a:path>
                          <a:path w="6096000" h="461665" stroke="0" extrusionOk="0">
                            <a:moveTo>
                              <a:pt x="0" y="0"/>
                            </a:moveTo>
                            <a:cubicBezTo>
                              <a:pt x="184486" y="-27387"/>
                              <a:pt x="270982" y="41882"/>
                              <a:pt x="493222" y="0"/>
                            </a:cubicBezTo>
                            <a:cubicBezTo>
                              <a:pt x="715462" y="-41882"/>
                              <a:pt x="704790" y="17964"/>
                              <a:pt x="864524" y="0"/>
                            </a:cubicBezTo>
                            <a:cubicBezTo>
                              <a:pt x="1024258" y="-17964"/>
                              <a:pt x="1352985" y="67992"/>
                              <a:pt x="1540625" y="0"/>
                            </a:cubicBezTo>
                            <a:cubicBezTo>
                              <a:pt x="1728265" y="-67992"/>
                              <a:pt x="1888582" y="36218"/>
                              <a:pt x="2033847" y="0"/>
                            </a:cubicBezTo>
                            <a:cubicBezTo>
                              <a:pt x="2179112" y="-36218"/>
                              <a:pt x="2385603" y="16814"/>
                              <a:pt x="2527069" y="0"/>
                            </a:cubicBezTo>
                            <a:cubicBezTo>
                              <a:pt x="2668535" y="-16814"/>
                              <a:pt x="2885001" y="60575"/>
                              <a:pt x="3203171" y="0"/>
                            </a:cubicBezTo>
                            <a:cubicBezTo>
                              <a:pt x="3521341" y="-60575"/>
                              <a:pt x="3438165" y="6965"/>
                              <a:pt x="3635433" y="0"/>
                            </a:cubicBezTo>
                            <a:cubicBezTo>
                              <a:pt x="3832701" y="-6965"/>
                              <a:pt x="3980275" y="38533"/>
                              <a:pt x="4311535" y="0"/>
                            </a:cubicBezTo>
                            <a:cubicBezTo>
                              <a:pt x="4642795" y="-38533"/>
                              <a:pt x="4834150" y="70591"/>
                              <a:pt x="4987636" y="0"/>
                            </a:cubicBezTo>
                            <a:cubicBezTo>
                              <a:pt x="5141122" y="-70591"/>
                              <a:pt x="5297346" y="29885"/>
                              <a:pt x="5541818" y="0"/>
                            </a:cubicBezTo>
                            <a:cubicBezTo>
                              <a:pt x="5786290" y="-29885"/>
                              <a:pt x="5870203" y="46887"/>
                              <a:pt x="6096000" y="0"/>
                            </a:cubicBezTo>
                            <a:cubicBezTo>
                              <a:pt x="6108011" y="186666"/>
                              <a:pt x="6095821" y="321628"/>
                              <a:pt x="6096000" y="461665"/>
                            </a:cubicBezTo>
                            <a:cubicBezTo>
                              <a:pt x="5993264" y="500899"/>
                              <a:pt x="5857660" y="448840"/>
                              <a:pt x="5724698" y="461665"/>
                            </a:cubicBezTo>
                            <a:cubicBezTo>
                              <a:pt x="5591736" y="474490"/>
                              <a:pt x="5320024" y="448531"/>
                              <a:pt x="5048596" y="461665"/>
                            </a:cubicBezTo>
                            <a:cubicBezTo>
                              <a:pt x="4777168" y="474799"/>
                              <a:pt x="4800040" y="410357"/>
                              <a:pt x="4616335" y="461665"/>
                            </a:cubicBezTo>
                            <a:cubicBezTo>
                              <a:pt x="4432630" y="512973"/>
                              <a:pt x="4178874" y="419631"/>
                              <a:pt x="4062153" y="461665"/>
                            </a:cubicBezTo>
                            <a:cubicBezTo>
                              <a:pt x="3945432" y="503699"/>
                              <a:pt x="3597392" y="406699"/>
                              <a:pt x="3386051" y="461665"/>
                            </a:cubicBezTo>
                            <a:cubicBezTo>
                              <a:pt x="3174710" y="516631"/>
                              <a:pt x="3021898" y="440300"/>
                              <a:pt x="2831869" y="461665"/>
                            </a:cubicBezTo>
                            <a:cubicBezTo>
                              <a:pt x="2641840" y="483030"/>
                              <a:pt x="2549378" y="423576"/>
                              <a:pt x="2460567" y="461665"/>
                            </a:cubicBezTo>
                            <a:cubicBezTo>
                              <a:pt x="2371756" y="499754"/>
                              <a:pt x="2162797" y="444151"/>
                              <a:pt x="2028305" y="461665"/>
                            </a:cubicBezTo>
                            <a:cubicBezTo>
                              <a:pt x="1893813" y="479179"/>
                              <a:pt x="1533029" y="451863"/>
                              <a:pt x="1352204" y="461665"/>
                            </a:cubicBezTo>
                            <a:cubicBezTo>
                              <a:pt x="1171379" y="471467"/>
                              <a:pt x="914171" y="455869"/>
                              <a:pt x="798022" y="461665"/>
                            </a:cubicBezTo>
                            <a:cubicBezTo>
                              <a:pt x="681873" y="467461"/>
                              <a:pt x="233034" y="458082"/>
                              <a:pt x="0" y="461665"/>
                            </a:cubicBezTo>
                            <a:cubicBezTo>
                              <a:pt x="-9637" y="325272"/>
                              <a:pt x="13225" y="95047"/>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6510701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16952</TotalTime>
  <Words>1487</Words>
  <Application>Microsoft Macintosh PowerPoint</Application>
  <PresentationFormat>Widescreen</PresentationFormat>
  <Paragraphs>171</Paragraphs>
  <Slides>29</Slides>
  <Notes>1</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Canela Deck Regular</vt:lpstr>
      <vt:lpstr>Chalkboard SE</vt:lpstr>
      <vt:lpstr>Karla</vt:lpstr>
      <vt:lpstr>GEC_template</vt:lpstr>
      <vt:lpstr>Gradient Boosting</vt:lpstr>
      <vt:lpstr>PowerPoint Presentation</vt:lpstr>
      <vt:lpstr>PowerPoint Presentation</vt:lpstr>
      <vt:lpstr>PowerPoint Presentation</vt:lpstr>
      <vt:lpstr>Motivation for Boosting </vt:lpstr>
      <vt:lpstr>Gradient Boosting </vt:lpstr>
      <vt:lpstr>Gradient Boosting: the algorithm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Today’s lucky student: Anyone awake! Exercise goal   Regression with Boosting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Protopapas, Pavlos</cp:lastModifiedBy>
  <cp:revision>329</cp:revision>
  <cp:lastPrinted>2019-06-13T06:43:52Z</cp:lastPrinted>
  <dcterms:created xsi:type="dcterms:W3CDTF">2018-07-20T19:26:24Z</dcterms:created>
  <dcterms:modified xsi:type="dcterms:W3CDTF">2020-11-04T13:18:10Z</dcterms:modified>
</cp:coreProperties>
</file>